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58" r:id="rId3"/>
    <p:sldId id="267" r:id="rId4"/>
    <p:sldId id="275" r:id="rId5"/>
    <p:sldId id="270" r:id="rId6"/>
    <p:sldId id="273" r:id="rId7"/>
    <p:sldId id="268" r:id="rId8"/>
    <p:sldId id="269" r:id="rId9"/>
    <p:sldId id="281" r:id="rId10"/>
    <p:sldId id="276" r:id="rId11"/>
    <p:sldId id="279" r:id="rId12"/>
    <p:sldId id="271" r:id="rId13"/>
    <p:sldId id="280" r:id="rId14"/>
    <p:sldId id="25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93E4"/>
    <a:srgbClr val="F9009F"/>
    <a:srgbClr val="FC3F08"/>
    <a:srgbClr val="19BD1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494" autoAdjust="0"/>
  </p:normalViewPr>
  <p:slideViewPr>
    <p:cSldViewPr snapToGrid="0" snapToObjects="1" showGuides="1">
      <p:cViewPr>
        <p:scale>
          <a:sx n="59" d="100"/>
          <a:sy n="59" d="100"/>
        </p:scale>
        <p:origin x="-1374" y="-312"/>
      </p:cViewPr>
      <p:guideLst>
        <p:guide orient="horz" pos="1756"/>
        <p:guide pos="2880"/>
      </p:guideLst>
    </p:cSldViewPr>
  </p:slideViewPr>
  <p:notesTextViewPr>
    <p:cViewPr>
      <p:scale>
        <a:sx n="100" d="100"/>
        <a:sy n="100" d="100"/>
      </p:scale>
      <p:origin x="0" y="0"/>
    </p:cViewPr>
  </p:notesTextViewPr>
  <p:sorterViewPr>
    <p:cViewPr>
      <p:scale>
        <a:sx n="124" d="100"/>
        <a:sy n="124"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035942D-59E3-AD48-8B25-AF40BE64A746}"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3F6BF-980F-274E-B688-AEE68C350CE9}" type="slidenum">
              <a:rPr lang="en-US" smtClean="0"/>
              <a:pPr/>
              <a:t>‹#›</a:t>
            </a:fld>
            <a:endParaRPr lang="en-US"/>
          </a:p>
        </p:txBody>
      </p:sp>
    </p:spTree>
    <p:extLst>
      <p:ext uri="{BB962C8B-B14F-4D97-AF65-F5344CB8AC3E}">
        <p14:creationId xmlns:p14="http://schemas.microsoft.com/office/powerpoint/2010/main" xmlns="" val="1429589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035942D-59E3-AD48-8B25-AF40BE64A746}"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3F6BF-980F-274E-B688-AEE68C350CE9}" type="slidenum">
              <a:rPr lang="en-US" smtClean="0"/>
              <a:pPr/>
              <a:t>‹#›</a:t>
            </a:fld>
            <a:endParaRPr lang="en-US"/>
          </a:p>
        </p:txBody>
      </p:sp>
    </p:spTree>
    <p:extLst>
      <p:ext uri="{BB962C8B-B14F-4D97-AF65-F5344CB8AC3E}">
        <p14:creationId xmlns:p14="http://schemas.microsoft.com/office/powerpoint/2010/main" xmlns="" val="134188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035942D-59E3-AD48-8B25-AF40BE64A746}"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3F6BF-980F-274E-B688-AEE68C350CE9}" type="slidenum">
              <a:rPr lang="en-US" smtClean="0"/>
              <a:pPr/>
              <a:t>‹#›</a:t>
            </a:fld>
            <a:endParaRPr lang="en-US"/>
          </a:p>
        </p:txBody>
      </p:sp>
    </p:spTree>
    <p:extLst>
      <p:ext uri="{BB962C8B-B14F-4D97-AF65-F5344CB8AC3E}">
        <p14:creationId xmlns:p14="http://schemas.microsoft.com/office/powerpoint/2010/main" xmlns="" val="68374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035942D-59E3-AD48-8B25-AF40BE64A746}"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3F6BF-980F-274E-B688-AEE68C350CE9}" type="slidenum">
              <a:rPr lang="en-US" smtClean="0"/>
              <a:pPr/>
              <a:t>‹#›</a:t>
            </a:fld>
            <a:endParaRPr lang="en-US"/>
          </a:p>
        </p:txBody>
      </p:sp>
    </p:spTree>
    <p:extLst>
      <p:ext uri="{BB962C8B-B14F-4D97-AF65-F5344CB8AC3E}">
        <p14:creationId xmlns:p14="http://schemas.microsoft.com/office/powerpoint/2010/main" xmlns="" val="2215509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035942D-59E3-AD48-8B25-AF40BE64A746}"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3F6BF-980F-274E-B688-AEE68C350CE9}" type="slidenum">
              <a:rPr lang="en-US" smtClean="0"/>
              <a:pPr/>
              <a:t>‹#›</a:t>
            </a:fld>
            <a:endParaRPr lang="en-US"/>
          </a:p>
        </p:txBody>
      </p:sp>
    </p:spTree>
    <p:extLst>
      <p:ext uri="{BB962C8B-B14F-4D97-AF65-F5344CB8AC3E}">
        <p14:creationId xmlns:p14="http://schemas.microsoft.com/office/powerpoint/2010/main" xmlns="" val="2192402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035942D-59E3-AD48-8B25-AF40BE64A746}" type="datetimeFigureOut">
              <a:rPr lang="en-US" smtClean="0"/>
              <a:pPr/>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3F6BF-980F-274E-B688-AEE68C350CE9}" type="slidenum">
              <a:rPr lang="en-US" smtClean="0"/>
              <a:pPr/>
              <a:t>‹#›</a:t>
            </a:fld>
            <a:endParaRPr lang="en-US"/>
          </a:p>
        </p:txBody>
      </p:sp>
    </p:spTree>
    <p:extLst>
      <p:ext uri="{BB962C8B-B14F-4D97-AF65-F5344CB8AC3E}">
        <p14:creationId xmlns:p14="http://schemas.microsoft.com/office/powerpoint/2010/main" xmlns="" val="3410229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035942D-59E3-AD48-8B25-AF40BE64A746}" type="datetimeFigureOut">
              <a:rPr lang="en-US" smtClean="0"/>
              <a:pPr/>
              <a:t>1/23/2014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83F6BF-980F-274E-B688-AEE68C350CE9}" type="slidenum">
              <a:rPr lang="en-US" smtClean="0"/>
              <a:pPr/>
              <a:t>‹#›</a:t>
            </a:fld>
            <a:endParaRPr lang="en-US"/>
          </a:p>
        </p:txBody>
      </p:sp>
    </p:spTree>
    <p:extLst>
      <p:ext uri="{BB962C8B-B14F-4D97-AF65-F5344CB8AC3E}">
        <p14:creationId xmlns:p14="http://schemas.microsoft.com/office/powerpoint/2010/main" xmlns="" val="1541017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035942D-59E3-AD48-8B25-AF40BE64A746}" type="datetimeFigureOut">
              <a:rPr lang="en-US" smtClean="0"/>
              <a:pPr/>
              <a:t>1/23/2014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83F6BF-980F-274E-B688-AEE68C350CE9}" type="slidenum">
              <a:rPr lang="en-US" smtClean="0"/>
              <a:pPr/>
              <a:t>‹#›</a:t>
            </a:fld>
            <a:endParaRPr lang="en-US"/>
          </a:p>
        </p:txBody>
      </p:sp>
    </p:spTree>
    <p:extLst>
      <p:ext uri="{BB962C8B-B14F-4D97-AF65-F5344CB8AC3E}">
        <p14:creationId xmlns:p14="http://schemas.microsoft.com/office/powerpoint/2010/main" xmlns="" val="293318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35942D-59E3-AD48-8B25-AF40BE64A746}" type="datetimeFigureOut">
              <a:rPr lang="en-US" smtClean="0"/>
              <a:pPr/>
              <a:t>1/23/2014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83F6BF-980F-274E-B688-AEE68C350CE9}" type="slidenum">
              <a:rPr lang="en-US" smtClean="0"/>
              <a:pPr/>
              <a:t>‹#›</a:t>
            </a:fld>
            <a:endParaRPr lang="en-US"/>
          </a:p>
        </p:txBody>
      </p:sp>
    </p:spTree>
    <p:extLst>
      <p:ext uri="{BB962C8B-B14F-4D97-AF65-F5344CB8AC3E}">
        <p14:creationId xmlns:p14="http://schemas.microsoft.com/office/powerpoint/2010/main" xmlns="" val="4283598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035942D-59E3-AD48-8B25-AF40BE64A746}" type="datetimeFigureOut">
              <a:rPr lang="en-US" smtClean="0"/>
              <a:pPr/>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3F6BF-980F-274E-B688-AEE68C350CE9}" type="slidenum">
              <a:rPr lang="en-US" smtClean="0"/>
              <a:pPr/>
              <a:t>‹#›</a:t>
            </a:fld>
            <a:endParaRPr lang="en-US"/>
          </a:p>
        </p:txBody>
      </p:sp>
    </p:spTree>
    <p:extLst>
      <p:ext uri="{BB962C8B-B14F-4D97-AF65-F5344CB8AC3E}">
        <p14:creationId xmlns:p14="http://schemas.microsoft.com/office/powerpoint/2010/main" xmlns="" val="4292159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035942D-59E3-AD48-8B25-AF40BE64A746}" type="datetimeFigureOut">
              <a:rPr lang="en-US" smtClean="0"/>
              <a:pPr/>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3F6BF-980F-274E-B688-AEE68C350CE9}" type="slidenum">
              <a:rPr lang="en-US" smtClean="0"/>
              <a:pPr/>
              <a:t>‹#›</a:t>
            </a:fld>
            <a:endParaRPr lang="en-US"/>
          </a:p>
        </p:txBody>
      </p:sp>
    </p:spTree>
    <p:extLst>
      <p:ext uri="{BB962C8B-B14F-4D97-AF65-F5344CB8AC3E}">
        <p14:creationId xmlns:p14="http://schemas.microsoft.com/office/powerpoint/2010/main" xmlns="" val="3302291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35942D-59E3-AD48-8B25-AF40BE64A746}" type="datetimeFigureOut">
              <a:rPr lang="en-US" smtClean="0"/>
              <a:pPr/>
              <a:t>1/23/2014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3F6BF-980F-274E-B688-AEE68C350CE9}" type="slidenum">
              <a:rPr lang="en-US" smtClean="0"/>
              <a:pPr/>
              <a:t>‹#›</a:t>
            </a:fld>
            <a:endParaRPr lang="en-US"/>
          </a:p>
        </p:txBody>
      </p:sp>
    </p:spTree>
    <p:extLst>
      <p:ext uri="{BB962C8B-B14F-4D97-AF65-F5344CB8AC3E}">
        <p14:creationId xmlns:p14="http://schemas.microsoft.com/office/powerpoint/2010/main" xmlns="" val="508987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15.jpeg"/><Relationship Id="rId3" Type="http://schemas.microsoft.com/office/2007/relationships/hdphoto" Target="../media/hdphoto2.wdp"/><Relationship Id="rId7" Type="http://schemas.openxmlformats.org/officeDocument/2006/relationships/image" Target="../media/image12.jpeg"/><Relationship Id="rId12" Type="http://schemas.microsoft.com/office/2007/relationships/hdphoto" Target="../media/hdphoto8.wdp"/><Relationship Id="rId17" Type="http://schemas.openxmlformats.org/officeDocument/2006/relationships/image" Target="../media/image1.jpeg"/><Relationship Id="rId2" Type="http://schemas.openxmlformats.org/officeDocument/2006/relationships/image" Target="../media/image3.jpeg"/><Relationship Id="rId16" Type="http://schemas.microsoft.com/office/2007/relationships/hdphoto" Target="../media/hdphoto1.wdp"/><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14.jpeg"/><Relationship Id="rId5" Type="http://schemas.openxmlformats.org/officeDocument/2006/relationships/image" Target="../media/image5.jpeg"/><Relationship Id="rId15" Type="http://schemas.openxmlformats.org/officeDocument/2006/relationships/image" Target="../media/image2.jpeg"/><Relationship Id="rId10" Type="http://schemas.microsoft.com/office/2007/relationships/hdphoto" Target="../media/hdphoto7.wdp"/><Relationship Id="rId4" Type="http://schemas.openxmlformats.org/officeDocument/2006/relationships/image" Target="../media/image4.jpeg"/><Relationship Id="rId9" Type="http://schemas.openxmlformats.org/officeDocument/2006/relationships/image" Target="../media/image13.jpeg"/><Relationship Id="rId14" Type="http://schemas.microsoft.com/office/2007/relationships/hdphoto" Target="../media/hdphoto9.wdp"/></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5.jpeg"/><Relationship Id="rId7"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6.jpeg"/><Relationship Id="rId4" Type="http://schemas.microsoft.com/office/2007/relationships/hdphoto" Target="../media/hdphoto3.wdp"/><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file:///C:\Users\Juliet\Desktop\Bubblegum\Audio\A%20Womans%20Place%20-%20Sample.mp3"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osv2-(Bubblegum)-1600X1280.jpg"/>
          <p:cNvPicPr>
            <a:picLocks noChangeAspect="1"/>
          </p:cNvPicPr>
          <p:nvPr/>
        </p:nvPicPr>
        <p:blipFill rotWithShape="1">
          <a:blip r:embed="rId2">
            <a:extLst>
              <a:ext uri="{28A0092B-C50C-407E-A947-70E740481C1C}">
                <a14:useLocalDpi xmlns:a14="http://schemas.microsoft.com/office/drawing/2010/main" xmlns="" val="0"/>
              </a:ext>
            </a:extLst>
          </a:blip>
          <a:srcRect l="17937" t="22825"/>
          <a:stretch/>
        </p:blipFill>
        <p:spPr>
          <a:xfrm flipH="1">
            <a:off x="-2" y="-1"/>
            <a:ext cx="9144001" cy="6879525"/>
          </a:xfrm>
          <a:prstGeom prst="rect">
            <a:avLst/>
          </a:prstGeom>
        </p:spPr>
      </p:pic>
      <p:sp>
        <p:nvSpPr>
          <p:cNvPr id="3" name="Rectangle 2"/>
          <p:cNvSpPr/>
          <p:nvPr/>
        </p:nvSpPr>
        <p:spPr>
          <a:xfrm>
            <a:off x="259340" y="2875002"/>
            <a:ext cx="5750497" cy="1107996"/>
          </a:xfrm>
          <a:prstGeom prst="rect">
            <a:avLst/>
          </a:prstGeom>
        </p:spPr>
        <p:txBody>
          <a:bodyPr wrap="none">
            <a:spAutoFit/>
          </a:bodyPr>
          <a:lstStyle/>
          <a:p>
            <a:r>
              <a:rPr lang="en-GB" sz="6600" cap="small" dirty="0">
                <a:solidFill>
                  <a:schemeClr val="bg1"/>
                </a:solidFill>
                <a:latin typeface="Gotham Black"/>
                <a:ea typeface="+mj-ea"/>
                <a:cs typeface="Gotham Black"/>
              </a:rPr>
              <a:t>BUBBLEGUM</a:t>
            </a:r>
            <a:endParaRPr lang="en-US" dirty="0">
              <a:solidFill>
                <a:schemeClr val="bg1"/>
              </a:solidFill>
            </a:endParaRPr>
          </a:p>
        </p:txBody>
      </p:sp>
      <p:sp>
        <p:nvSpPr>
          <p:cNvPr id="4" name="Rectangle 3"/>
          <p:cNvSpPr/>
          <p:nvPr/>
        </p:nvSpPr>
        <p:spPr>
          <a:xfrm>
            <a:off x="380820" y="3999895"/>
            <a:ext cx="6244395" cy="892552"/>
          </a:xfrm>
          <a:prstGeom prst="rect">
            <a:avLst/>
          </a:prstGeom>
        </p:spPr>
        <p:txBody>
          <a:bodyPr wrap="square">
            <a:spAutoFit/>
          </a:bodyPr>
          <a:lstStyle/>
          <a:p>
            <a:r>
              <a:rPr lang="en-GB" sz="2500" dirty="0" smtClean="0">
                <a:latin typeface="Gotham Light"/>
                <a:cs typeface="Gotham Light"/>
              </a:rPr>
              <a:t>A MUSICAL FOR YOUNG PEOPLE</a:t>
            </a:r>
          </a:p>
          <a:p>
            <a:endParaRPr lang="en-GB" sz="2500" dirty="0" smtClean="0">
              <a:latin typeface="Gotham Light"/>
              <a:cs typeface="Gotham Light"/>
            </a:endParaRPr>
          </a:p>
        </p:txBody>
      </p:sp>
      <p:sp>
        <p:nvSpPr>
          <p:cNvPr id="5" name="Rectangle 4"/>
          <p:cNvSpPr/>
          <p:nvPr/>
        </p:nvSpPr>
        <p:spPr>
          <a:xfrm>
            <a:off x="259340" y="4707781"/>
            <a:ext cx="6365875" cy="384721"/>
          </a:xfrm>
          <a:prstGeom prst="rect">
            <a:avLst/>
          </a:prstGeom>
        </p:spPr>
        <p:txBody>
          <a:bodyPr wrap="square">
            <a:spAutoFit/>
          </a:bodyPr>
          <a:lstStyle/>
          <a:p>
            <a:r>
              <a:rPr lang="en-GB" sz="1850" i="1" dirty="0" smtClean="0">
                <a:latin typeface="Chronicle Display XLight"/>
                <a:cs typeface="Chronicle Display XLight"/>
              </a:rPr>
              <a:t>(WARNING: This show is likely to be offensive to parents)</a:t>
            </a:r>
          </a:p>
        </p:txBody>
      </p:sp>
      <p:sp>
        <p:nvSpPr>
          <p:cNvPr id="7" name="Rectangle 6"/>
          <p:cNvSpPr/>
          <p:nvPr/>
        </p:nvSpPr>
        <p:spPr>
          <a:xfrm>
            <a:off x="380820" y="5389165"/>
            <a:ext cx="6244395" cy="754053"/>
          </a:xfrm>
          <a:prstGeom prst="rect">
            <a:avLst/>
          </a:prstGeom>
        </p:spPr>
        <p:txBody>
          <a:bodyPr wrap="square">
            <a:spAutoFit/>
          </a:bodyPr>
          <a:lstStyle/>
          <a:p>
            <a:r>
              <a:rPr lang="en-GB" dirty="0" smtClean="0">
                <a:solidFill>
                  <a:schemeClr val="bg1"/>
                </a:solidFill>
                <a:latin typeface="Gotham Book"/>
                <a:cs typeface="Gotham Book"/>
              </a:rPr>
              <a:t>BY PETER SPENCE</a:t>
            </a:r>
          </a:p>
          <a:p>
            <a:endParaRPr lang="en-GB" sz="2500" dirty="0" smtClean="0">
              <a:solidFill>
                <a:schemeClr val="bg1"/>
              </a:solidFill>
              <a:latin typeface="Gotham Light"/>
              <a:cs typeface="Gotham Light"/>
            </a:endParaRPr>
          </a:p>
        </p:txBody>
      </p:sp>
      <p:sp>
        <p:nvSpPr>
          <p:cNvPr id="8" name="TextBox 7"/>
          <p:cNvSpPr txBox="1"/>
          <p:nvPr/>
        </p:nvSpPr>
        <p:spPr>
          <a:xfrm>
            <a:off x="167085" y="6627168"/>
            <a:ext cx="8809829" cy="230832"/>
          </a:xfrm>
          <a:prstGeom prst="rect">
            <a:avLst/>
          </a:prstGeom>
          <a:noFill/>
        </p:spPr>
        <p:txBody>
          <a:bodyPr wrap="none" rtlCol="0">
            <a:spAutoFit/>
          </a:bodyPr>
          <a:lstStyle/>
          <a:p>
            <a:pPr algn="ctr"/>
            <a:r>
              <a:rPr lang="en-US" sz="900" dirty="0" smtClean="0">
                <a:solidFill>
                  <a:schemeClr val="tx1">
                    <a:lumMod val="65000"/>
                    <a:lumOff val="35000"/>
                  </a:schemeClr>
                </a:solidFill>
              </a:rPr>
              <a:t>WARNING: The information and concepts contained within this document are confidential and must be not </a:t>
            </a:r>
            <a:r>
              <a:rPr lang="en-US" sz="900" dirty="0" err="1" smtClean="0">
                <a:solidFill>
                  <a:schemeClr val="tx1">
                    <a:lumMod val="65000"/>
                    <a:lumOff val="35000"/>
                  </a:schemeClr>
                </a:solidFill>
              </a:rPr>
              <a:t>utilised</a:t>
            </a:r>
            <a:r>
              <a:rPr lang="en-US" sz="900" dirty="0" smtClean="0">
                <a:solidFill>
                  <a:schemeClr val="tx1">
                    <a:lumMod val="65000"/>
                    <a:lumOff val="35000"/>
                  </a:schemeClr>
                </a:solidFill>
              </a:rPr>
              <a:t> or disclosed without the consent of the author © Peter Spence 1988</a:t>
            </a:r>
            <a:endParaRPr lang="en-US" sz="900" dirty="0">
              <a:solidFill>
                <a:schemeClr val="tx1">
                  <a:lumMod val="65000"/>
                  <a:lumOff val="35000"/>
                </a:schemeClr>
              </a:solidFill>
            </a:endParaRPr>
          </a:p>
        </p:txBody>
      </p:sp>
    </p:spTree>
    <p:extLst>
      <p:ext uri="{BB962C8B-B14F-4D97-AF65-F5344CB8AC3E}">
        <p14:creationId xmlns:p14="http://schemas.microsoft.com/office/powerpoint/2010/main" xmlns="" val="990392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908051"/>
          </a:xfrm>
          <a:prstGeom prst="rect">
            <a:avLst/>
          </a:prstGeom>
          <a:gradFill flip="none" rotWithShape="1">
            <a:gsLst>
              <a:gs pos="0">
                <a:srgbClr val="F9009F"/>
              </a:gs>
              <a:gs pos="100000">
                <a:srgbClr val="F9009F"/>
              </a:gs>
              <a:gs pos="48000">
                <a:srgbClr val="FD93E4"/>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53196" y="129144"/>
            <a:ext cx="5738031" cy="646331"/>
          </a:xfrm>
          <a:prstGeom prst="rect">
            <a:avLst/>
          </a:prstGeom>
          <a:noFill/>
        </p:spPr>
        <p:txBody>
          <a:bodyPr wrap="square" rtlCol="0">
            <a:spAutoFit/>
          </a:bodyPr>
          <a:lstStyle/>
          <a:p>
            <a:r>
              <a:rPr lang="en-US" sz="3600" dirty="0" smtClean="0">
                <a:solidFill>
                  <a:srgbClr val="FFFFFF"/>
                </a:solidFill>
                <a:latin typeface="Gotham Medium"/>
                <a:cs typeface="Gotham Medium"/>
              </a:rPr>
              <a:t>IMAGES</a:t>
            </a:r>
            <a:endParaRPr lang="en-US" sz="3600" dirty="0">
              <a:solidFill>
                <a:srgbClr val="FFFFFF"/>
              </a:solidFill>
              <a:latin typeface="Gotham Medium"/>
              <a:cs typeface="Gotham Medium"/>
            </a:endParaRPr>
          </a:p>
        </p:txBody>
      </p:sp>
      <p:pic>
        <p:nvPicPr>
          <p:cNvPr id="16" name="Picture 15" descr="images.jpeg"/>
          <p:cNvPicPr>
            <a:picLocks noChangeAspect="1"/>
          </p:cNvPicPr>
          <p:nvPr/>
        </p:nvPicPr>
        <p:blipFill rotWithShape="1">
          <a:blip r:embed="rId2">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rcRect t="3808" b="3808"/>
          <a:stretch/>
        </p:blipFill>
        <p:spPr>
          <a:xfrm>
            <a:off x="6132051" y="1135212"/>
            <a:ext cx="2594446" cy="16095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3308791197_5cc14c1072_o.jpg"/>
          <p:cNvPicPr>
            <a:picLocks noChangeAspect="1"/>
          </p:cNvPicPr>
          <p:nvPr/>
        </p:nvPicPr>
        <p:blipFill rotWithShape="1">
          <a:blip r:embed="rId4">
            <a:extLst>
              <a:ext uri="{28A0092B-C50C-407E-A947-70E740481C1C}">
                <a14:useLocalDpi xmlns:a14="http://schemas.microsoft.com/office/drawing/2010/main" xmlns="" val="0"/>
              </a:ext>
            </a:extLst>
          </a:blip>
          <a:srcRect l="8723" t="597" r="-1035" b="17103"/>
          <a:stretch/>
        </p:blipFill>
        <p:spPr>
          <a:xfrm>
            <a:off x="6143046" y="2974500"/>
            <a:ext cx="2583451" cy="1612318"/>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pic>
        <p:nvPicPr>
          <p:cNvPr id="4" name="Picture 3" descr="3809458-16x9-940x529.jpg"/>
          <p:cNvPicPr>
            <a:picLocks noChangeAspect="1"/>
          </p:cNvPicPr>
          <p:nvPr/>
        </p:nvPicPr>
        <p:blipFill rotWithShape="1">
          <a:blip r:embed="rId5">
            <a:extLst>
              <a:ext uri="{BEBA8EAE-BF5A-486C-A8C5-ECC9F3942E4B}">
                <a14:imgProps xmlns:a14="http://schemas.microsoft.com/office/drawing/2010/main" xmlns="">
                  <a14:imgLayer r:embed="rId6">
                    <a14:imgEffect>
                      <a14:colorTemperature colorTemp="11200"/>
                    </a14:imgEffect>
                  </a14:imgLayer>
                </a14:imgProps>
              </a:ext>
              <a:ext uri="{28A0092B-C50C-407E-A947-70E740481C1C}">
                <a14:useLocalDpi xmlns:a14="http://schemas.microsoft.com/office/drawing/2010/main" xmlns="" val="0"/>
              </a:ext>
            </a:extLst>
          </a:blip>
          <a:srcRect l="-2167" t="2368" r="13149" b="-1"/>
          <a:stretch/>
        </p:blipFill>
        <p:spPr>
          <a:xfrm>
            <a:off x="446095" y="1150172"/>
            <a:ext cx="2583451" cy="1594594"/>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pic>
        <p:nvPicPr>
          <p:cNvPr id="19" name="Picture 18" descr="Chorus crop.jpg"/>
          <p:cNvPicPr>
            <a:picLocks noChangeAspect="1"/>
          </p:cNvPicPr>
          <p:nvPr/>
        </p:nvPicPr>
        <p:blipFill rotWithShape="1">
          <a:blip r:embed="rId7" cstate="screen">
            <a:extLst>
              <a:ext uri="{BEBA8EAE-BF5A-486C-A8C5-ECC9F3942E4B}">
                <a14:imgProps xmlns:a14="http://schemas.microsoft.com/office/drawing/2010/main" xmlns="">
                  <a14:imgLayer r:embed="rId8">
                    <a14:imgEffect>
                      <a14:colorTemperature colorTemp="11200"/>
                    </a14:imgEffect>
                  </a14:imgLayer>
                </a14:imgProps>
              </a:ext>
            </a:extLst>
          </a:blip>
          <a:srcRect l="4294" r="10305"/>
          <a:stretch/>
        </p:blipFill>
        <p:spPr>
          <a:xfrm>
            <a:off x="3277862" y="1150172"/>
            <a:ext cx="2583451" cy="15945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3" descr="Flavour&amp;Pristine.jpg"/>
          <p:cNvPicPr>
            <a:picLocks noChangeAspect="1"/>
          </p:cNvPicPr>
          <p:nvPr/>
        </p:nvPicPr>
        <p:blipFill rotWithShape="1">
          <a:blip r:embed="rId9" cstate="screen">
            <a:extLst>
              <a:ext uri="{BEBA8EAE-BF5A-486C-A8C5-ECC9F3942E4B}">
                <a14:imgProps xmlns:a14="http://schemas.microsoft.com/office/drawing/2010/main" xmlns="">
                  <a14:imgLayer r:embed="rId10">
                    <a14:imgEffect>
                      <a14:colorTemperature colorTemp="11200"/>
                    </a14:imgEffect>
                  </a14:imgLayer>
                </a14:imgProps>
              </a:ext>
            </a:extLst>
          </a:blip>
          <a:srcRect t="1865" r="5186" b="58637"/>
          <a:stretch/>
        </p:blipFill>
        <p:spPr bwMode="auto">
          <a:xfrm>
            <a:off x="6143046" y="4822002"/>
            <a:ext cx="2583451" cy="16068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descr="Sugar Daddy.jpg"/>
          <p:cNvPicPr>
            <a:picLocks noChangeAspect="1"/>
          </p:cNvPicPr>
          <p:nvPr/>
        </p:nvPicPr>
        <p:blipFill rotWithShape="1">
          <a:blip r:embed="rId11" cstate="screen">
            <a:extLst>
              <a:ext uri="{BEBA8EAE-BF5A-486C-A8C5-ECC9F3942E4B}">
                <a14:imgProps xmlns:a14="http://schemas.microsoft.com/office/drawing/2010/main" xmlns="">
                  <a14:imgLayer r:embed="rId12">
                    <a14:imgEffect>
                      <a14:colorTemperature colorTemp="11200"/>
                    </a14:imgEffect>
                  </a14:imgLayer>
                </a14:imgProps>
              </a:ext>
            </a:extLst>
          </a:blip>
          <a:srcRect l="6221" r="3123"/>
          <a:stretch/>
        </p:blipFill>
        <p:spPr>
          <a:xfrm>
            <a:off x="446095" y="4834275"/>
            <a:ext cx="2583450" cy="15945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Picture 25" descr="devotees cropped.jpg"/>
          <p:cNvPicPr>
            <a:picLocks noChangeAspect="1"/>
          </p:cNvPicPr>
          <p:nvPr/>
        </p:nvPicPr>
        <p:blipFill rotWithShape="1">
          <a:blip r:embed="rId13" cstate="screen">
            <a:extLst>
              <a:ext uri="{BEBA8EAE-BF5A-486C-A8C5-ECC9F3942E4B}">
                <a14:imgProps xmlns:a14="http://schemas.microsoft.com/office/drawing/2010/main" xmlns="">
                  <a14:imgLayer r:embed="rId14">
                    <a14:imgEffect>
                      <a14:colorTemperature colorTemp="11200"/>
                    </a14:imgEffect>
                  </a14:imgLayer>
                </a14:imgProps>
              </a:ext>
            </a:extLst>
          </a:blip>
          <a:srcRect r="2143" b="3992"/>
          <a:stretch/>
        </p:blipFill>
        <p:spPr>
          <a:xfrm>
            <a:off x="3277862" y="4822002"/>
            <a:ext cx="2583451" cy="16068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 name="Picture 3" descr="SCN_0002.jpg"/>
          <p:cNvPicPr>
            <a:picLocks noChangeAspect="1"/>
          </p:cNvPicPr>
          <p:nvPr/>
        </p:nvPicPr>
        <p:blipFill rotWithShape="1">
          <a:blip r:embed="rId15" cstate="screen">
            <a:extLst>
              <a:ext uri="{BEBA8EAE-BF5A-486C-A8C5-ECC9F3942E4B}">
                <a14:imgProps xmlns:a14="http://schemas.microsoft.com/office/drawing/2010/main" xmlns="">
                  <a14:imgLayer r:embed="rId16">
                    <a14:imgEffect>
                      <a14:colorTemperature colorTemp="11200"/>
                    </a14:imgEffect>
                  </a14:imgLayer>
                </a14:imgProps>
              </a:ext>
            </a:extLst>
          </a:blip>
          <a:srcRect t="16473" b="40837"/>
          <a:stretch/>
        </p:blipFill>
        <p:spPr bwMode="auto">
          <a:xfrm>
            <a:off x="459399" y="2974500"/>
            <a:ext cx="2583450" cy="16114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8" name="Picture 37" descr="Iosv2-(Bubblegum)-1600X1280.jpg"/>
          <p:cNvPicPr>
            <a:picLocks noChangeAspect="1"/>
          </p:cNvPicPr>
          <p:nvPr/>
        </p:nvPicPr>
        <p:blipFill rotWithShape="1">
          <a:blip r:embed="rId17">
            <a:extLst>
              <a:ext uri="{28A0092B-C50C-407E-A947-70E740481C1C}">
                <a14:useLocalDpi xmlns:a14="http://schemas.microsoft.com/office/drawing/2010/main" xmlns="" val="0"/>
              </a:ext>
            </a:extLst>
          </a:blip>
          <a:srcRect l="49432" r="552" b="-518"/>
          <a:stretch/>
        </p:blipFill>
        <p:spPr>
          <a:xfrm rot="16200000" flipH="1">
            <a:off x="3766154" y="2473936"/>
            <a:ext cx="1606866" cy="25834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3477910" y="3536895"/>
            <a:ext cx="2208604" cy="461665"/>
          </a:xfrm>
          <a:prstGeom prst="rect">
            <a:avLst/>
          </a:prstGeom>
        </p:spPr>
        <p:txBody>
          <a:bodyPr wrap="none">
            <a:spAutoFit/>
          </a:bodyPr>
          <a:lstStyle/>
          <a:p>
            <a:pPr lvl="0"/>
            <a:r>
              <a:rPr lang="en-GB" sz="2400" cap="small" dirty="0">
                <a:solidFill>
                  <a:prstClr val="white"/>
                </a:solidFill>
                <a:latin typeface="Gotham Black"/>
                <a:cs typeface="Gotham Black"/>
              </a:rPr>
              <a:t>BUBBLEGUM</a:t>
            </a:r>
            <a:endParaRPr lang="en-US" sz="700" dirty="0">
              <a:solidFill>
                <a:prstClr val="white"/>
              </a:solidFill>
            </a:endParaRPr>
          </a:p>
        </p:txBody>
      </p:sp>
      <p:sp>
        <p:nvSpPr>
          <p:cNvPr id="39" name="TextBox 38"/>
          <p:cNvSpPr txBox="1"/>
          <p:nvPr/>
        </p:nvSpPr>
        <p:spPr>
          <a:xfrm>
            <a:off x="167085" y="6627168"/>
            <a:ext cx="8809829" cy="230832"/>
          </a:xfrm>
          <a:prstGeom prst="rect">
            <a:avLst/>
          </a:prstGeom>
          <a:noFill/>
        </p:spPr>
        <p:txBody>
          <a:bodyPr wrap="none" rtlCol="0">
            <a:spAutoFit/>
          </a:bodyPr>
          <a:lstStyle/>
          <a:p>
            <a:pPr algn="ctr"/>
            <a:r>
              <a:rPr lang="en-US" sz="900" dirty="0" smtClean="0">
                <a:solidFill>
                  <a:schemeClr val="tx1">
                    <a:lumMod val="65000"/>
                    <a:lumOff val="35000"/>
                  </a:schemeClr>
                </a:solidFill>
              </a:rPr>
              <a:t>WARNING: The information and concepts contained within this document are confidential and must be not </a:t>
            </a:r>
            <a:r>
              <a:rPr lang="en-US" sz="900" dirty="0" err="1" smtClean="0">
                <a:solidFill>
                  <a:schemeClr val="tx1">
                    <a:lumMod val="65000"/>
                    <a:lumOff val="35000"/>
                  </a:schemeClr>
                </a:solidFill>
              </a:rPr>
              <a:t>utilised</a:t>
            </a:r>
            <a:r>
              <a:rPr lang="en-US" sz="900" dirty="0" smtClean="0">
                <a:solidFill>
                  <a:schemeClr val="tx1">
                    <a:lumMod val="65000"/>
                    <a:lumOff val="35000"/>
                  </a:schemeClr>
                </a:solidFill>
              </a:rPr>
              <a:t> or disclosed without the consent of the author © Peter Spence 1988</a:t>
            </a:r>
            <a:endParaRPr lang="en-US" sz="900" dirty="0">
              <a:solidFill>
                <a:schemeClr val="tx1">
                  <a:lumMod val="65000"/>
                  <a:lumOff val="35000"/>
                </a:schemeClr>
              </a:solidFill>
            </a:endParaRPr>
          </a:p>
        </p:txBody>
      </p:sp>
    </p:spTree>
    <p:extLst>
      <p:ext uri="{BB962C8B-B14F-4D97-AF65-F5344CB8AC3E}">
        <p14:creationId xmlns:p14="http://schemas.microsoft.com/office/powerpoint/2010/main" xmlns="" val="2104670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18771" y="1008406"/>
            <a:ext cx="8610130" cy="646331"/>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273262" y="1794794"/>
            <a:ext cx="6640697" cy="1473910"/>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0"/>
            <a:ext cx="9144000" cy="908051"/>
          </a:xfrm>
          <a:prstGeom prst="rect">
            <a:avLst/>
          </a:prstGeom>
          <a:gradFill flip="none" rotWithShape="1">
            <a:gsLst>
              <a:gs pos="0">
                <a:srgbClr val="F9009F"/>
              </a:gs>
              <a:gs pos="100000">
                <a:srgbClr val="F9009F"/>
              </a:gs>
              <a:gs pos="48000">
                <a:srgbClr val="FD93E4"/>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53196" y="129144"/>
            <a:ext cx="8603557" cy="646331"/>
          </a:xfrm>
          <a:prstGeom prst="rect">
            <a:avLst/>
          </a:prstGeom>
          <a:noFill/>
        </p:spPr>
        <p:txBody>
          <a:bodyPr wrap="square" rtlCol="0">
            <a:spAutoFit/>
          </a:bodyPr>
          <a:lstStyle/>
          <a:p>
            <a:r>
              <a:rPr lang="en-US" sz="3600" dirty="0" smtClean="0">
                <a:solidFill>
                  <a:srgbClr val="FFFFFF"/>
                </a:solidFill>
                <a:latin typeface="Gotham Medium"/>
                <a:cs typeface="Gotham Medium"/>
              </a:rPr>
              <a:t>ABOUT THE AUTHOR</a:t>
            </a:r>
            <a:endParaRPr lang="en-US" sz="3600" dirty="0">
              <a:solidFill>
                <a:srgbClr val="FFFFFF"/>
              </a:solidFill>
              <a:latin typeface="Gotham Medium"/>
              <a:cs typeface="Gotham Medium"/>
            </a:endParaRPr>
          </a:p>
        </p:txBody>
      </p:sp>
      <p:sp>
        <p:nvSpPr>
          <p:cNvPr id="9" name="Rectangle 8"/>
          <p:cNvSpPr/>
          <p:nvPr/>
        </p:nvSpPr>
        <p:spPr>
          <a:xfrm>
            <a:off x="433952" y="1042212"/>
            <a:ext cx="8590265" cy="646331"/>
          </a:xfrm>
          <a:prstGeom prst="rect">
            <a:avLst/>
          </a:prstGeom>
        </p:spPr>
        <p:txBody>
          <a:bodyPr wrap="square">
            <a:spAutoFit/>
          </a:bodyPr>
          <a:lstStyle/>
          <a:p>
            <a:pPr>
              <a:spcBef>
                <a:spcPts val="0"/>
              </a:spcBef>
            </a:pPr>
            <a:r>
              <a:rPr lang="en-GB" dirty="0" smtClean="0">
                <a:latin typeface="Gotham Light"/>
                <a:cs typeface="Gotham Light"/>
              </a:rPr>
              <a:t>PETER SPENCE IS PRIMARILY KNOWN FOR CREATING AND WRITING AWARD WINNING TELEVISION</a:t>
            </a:r>
          </a:p>
        </p:txBody>
      </p:sp>
      <p:sp>
        <p:nvSpPr>
          <p:cNvPr id="19" name="Rectangle 18"/>
          <p:cNvSpPr/>
          <p:nvPr/>
        </p:nvSpPr>
        <p:spPr>
          <a:xfrm>
            <a:off x="2273262" y="3481103"/>
            <a:ext cx="3244148" cy="1473910"/>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273263" y="5134500"/>
            <a:ext cx="3244148" cy="1374077"/>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Rosemary and Thyme Collection.jpg"/>
          <p:cNvPicPr>
            <a:picLocks noChangeAspect="1"/>
          </p:cNvPicPr>
          <p:nvPr/>
        </p:nvPicPr>
        <p:blipFill rotWithShape="1">
          <a:blip r:embed="rId2">
            <a:extLst>
              <a:ext uri="{28A0092B-C50C-407E-A947-70E740481C1C}">
                <a14:useLocalDpi xmlns:a14="http://schemas.microsoft.com/office/drawing/2010/main" xmlns="" val="0"/>
              </a:ext>
            </a:extLst>
          </a:blip>
          <a:srcRect t="12970" b="30811"/>
          <a:stretch/>
        </p:blipFill>
        <p:spPr>
          <a:xfrm>
            <a:off x="402595" y="5134500"/>
            <a:ext cx="1629405" cy="13740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imgres.jpeg"/>
          <p:cNvPicPr>
            <a:picLocks noChangeAspect="1"/>
          </p:cNvPicPr>
          <p:nvPr/>
        </p:nvPicPr>
        <p:blipFill rotWithShape="1">
          <a:blip r:embed="rId3">
            <a:extLst>
              <a:ext uri="{28A0092B-C50C-407E-A947-70E740481C1C}">
                <a14:useLocalDpi xmlns:a14="http://schemas.microsoft.com/office/drawing/2010/main" xmlns="" val="0"/>
              </a:ext>
            </a:extLst>
          </a:blip>
          <a:srcRect l="6615" r="8438"/>
          <a:stretch/>
        </p:blipFill>
        <p:spPr>
          <a:xfrm>
            <a:off x="402595" y="1794794"/>
            <a:ext cx="1629405" cy="14214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images.jpeg"/>
          <p:cNvPicPr>
            <a:picLocks noChangeAspect="1"/>
          </p:cNvPicPr>
          <p:nvPr/>
        </p:nvPicPr>
        <p:blipFill rotWithShape="1">
          <a:blip r:embed="rId4">
            <a:extLst>
              <a:ext uri="{28A0092B-C50C-407E-A947-70E740481C1C}">
                <a14:useLocalDpi xmlns:a14="http://schemas.microsoft.com/office/drawing/2010/main" xmlns="" val="0"/>
              </a:ext>
            </a:extLst>
          </a:blip>
          <a:srcRect l="1" r="41016" b="8116"/>
          <a:stretch/>
        </p:blipFill>
        <p:spPr>
          <a:xfrm>
            <a:off x="402595" y="3481103"/>
            <a:ext cx="1629405" cy="14214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Picture 25" descr="images.jpeg"/>
          <p:cNvPicPr>
            <a:picLocks noChangeAspect="1"/>
          </p:cNvPicPr>
          <p:nvPr/>
        </p:nvPicPr>
        <p:blipFill rotWithShape="1">
          <a:blip r:embed="rId4">
            <a:extLst>
              <a:ext uri="{28A0092B-C50C-407E-A947-70E740481C1C}">
                <a14:useLocalDpi xmlns:a14="http://schemas.microsoft.com/office/drawing/2010/main" xmlns="" val="0"/>
              </a:ext>
            </a:extLst>
          </a:blip>
          <a:srcRect l="61031" t="6085" b="51776"/>
          <a:stretch/>
        </p:blipFill>
        <p:spPr>
          <a:xfrm>
            <a:off x="433952" y="4593387"/>
            <a:ext cx="553702" cy="335297"/>
          </a:xfrm>
          <a:prstGeom prst="rect">
            <a:avLst/>
          </a:prstGeom>
        </p:spPr>
      </p:pic>
      <p:sp>
        <p:nvSpPr>
          <p:cNvPr id="10" name="Rectangle 9"/>
          <p:cNvSpPr/>
          <p:nvPr/>
        </p:nvSpPr>
        <p:spPr>
          <a:xfrm>
            <a:off x="2410934" y="3638083"/>
            <a:ext cx="2938008" cy="1169551"/>
          </a:xfrm>
          <a:prstGeom prst="rect">
            <a:avLst/>
          </a:prstGeom>
          <a:solidFill>
            <a:schemeClr val="bg2"/>
          </a:solidFill>
        </p:spPr>
        <p:txBody>
          <a:bodyPr wrap="square">
            <a:spAutoFit/>
          </a:bodyPr>
          <a:lstStyle/>
          <a:p>
            <a:r>
              <a:rPr lang="en-GB" sz="1400" dirty="0" smtClean="0">
                <a:latin typeface="Gotham Light"/>
                <a:cs typeface="Gotham Light"/>
              </a:rPr>
              <a:t>He has written for a number of top comedy stars and sketch shows including “Not The Nine </a:t>
            </a:r>
            <a:r>
              <a:rPr lang="en-GB" sz="1400" dirty="0" err="1" smtClean="0">
                <a:latin typeface="Gotham Light"/>
                <a:cs typeface="Gotham Light"/>
              </a:rPr>
              <a:t>O’Clock</a:t>
            </a:r>
            <a:r>
              <a:rPr lang="en-GB" sz="1400" dirty="0" smtClean="0">
                <a:latin typeface="Gotham Light"/>
                <a:cs typeface="Gotham Light"/>
              </a:rPr>
              <a:t> News” with Rowan Atkinson and </a:t>
            </a:r>
            <a:r>
              <a:rPr lang="en-GB" sz="1400" dirty="0" err="1" smtClean="0">
                <a:latin typeface="Gotham Light"/>
                <a:cs typeface="Gotham Light"/>
              </a:rPr>
              <a:t>Grifff</a:t>
            </a:r>
            <a:r>
              <a:rPr lang="en-GB" sz="1400" dirty="0" smtClean="0">
                <a:latin typeface="Gotham Light"/>
                <a:cs typeface="Gotham Light"/>
              </a:rPr>
              <a:t> Rhys Jones.</a:t>
            </a:r>
            <a:endParaRPr lang="en-GB" sz="1400" dirty="0">
              <a:latin typeface="Gotham Light"/>
              <a:cs typeface="Gotham Light"/>
            </a:endParaRPr>
          </a:p>
        </p:txBody>
      </p:sp>
      <p:sp>
        <p:nvSpPr>
          <p:cNvPr id="28" name="Rectangle 27"/>
          <p:cNvSpPr/>
          <p:nvPr/>
        </p:nvSpPr>
        <p:spPr>
          <a:xfrm>
            <a:off x="2410932" y="1995265"/>
            <a:ext cx="6269892" cy="1077218"/>
          </a:xfrm>
          <a:prstGeom prst="rect">
            <a:avLst/>
          </a:prstGeom>
          <a:solidFill>
            <a:schemeClr val="bg2"/>
          </a:solidFill>
        </p:spPr>
        <p:txBody>
          <a:bodyPr wrap="square">
            <a:spAutoFit/>
          </a:bodyPr>
          <a:lstStyle/>
          <a:p>
            <a:r>
              <a:rPr lang="en-GB" sz="1600" dirty="0" smtClean="0">
                <a:latin typeface="Gotham Light"/>
                <a:cs typeface="Gotham Light"/>
              </a:rPr>
              <a:t>Perhaps he is best known for creating and writing the BBC sitcom “To the Manor Born” starring Penelope Keith and Peter Bowles.</a:t>
            </a:r>
          </a:p>
          <a:p>
            <a:endParaRPr lang="en-GB" sz="1600" dirty="0" smtClean="0">
              <a:latin typeface="Gotham Light"/>
              <a:cs typeface="Gotham Light"/>
            </a:endParaRPr>
          </a:p>
        </p:txBody>
      </p:sp>
      <p:sp>
        <p:nvSpPr>
          <p:cNvPr id="29" name="Rectangle 28"/>
          <p:cNvSpPr/>
          <p:nvPr/>
        </p:nvSpPr>
        <p:spPr>
          <a:xfrm>
            <a:off x="2410933" y="5241024"/>
            <a:ext cx="2938009" cy="1169551"/>
          </a:xfrm>
          <a:prstGeom prst="rect">
            <a:avLst/>
          </a:prstGeom>
          <a:solidFill>
            <a:schemeClr val="bg2"/>
          </a:solidFill>
        </p:spPr>
        <p:txBody>
          <a:bodyPr wrap="square">
            <a:spAutoFit/>
          </a:bodyPr>
          <a:lstStyle/>
          <a:p>
            <a:r>
              <a:rPr lang="en-GB" sz="1400" dirty="0" smtClean="0">
                <a:latin typeface="Gotham Light"/>
                <a:cs typeface="Gotham Light"/>
              </a:rPr>
              <a:t>More recently he has turned his hand to murder mystery, writing episodes of “Rosemary and Thyme.” </a:t>
            </a:r>
          </a:p>
          <a:p>
            <a:endParaRPr lang="en-GB" sz="1400" dirty="0">
              <a:latin typeface="Gotham Light"/>
              <a:cs typeface="Gotham Light"/>
            </a:endParaRPr>
          </a:p>
        </p:txBody>
      </p:sp>
      <p:sp>
        <p:nvSpPr>
          <p:cNvPr id="32" name="Rectangle 31"/>
          <p:cNvSpPr/>
          <p:nvPr/>
        </p:nvSpPr>
        <p:spPr>
          <a:xfrm>
            <a:off x="5669811" y="3481103"/>
            <a:ext cx="3244148" cy="1473910"/>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5797549" y="3638083"/>
            <a:ext cx="2883275" cy="1169551"/>
          </a:xfrm>
          <a:prstGeom prst="rect">
            <a:avLst/>
          </a:prstGeom>
          <a:solidFill>
            <a:schemeClr val="bg2"/>
          </a:solidFill>
        </p:spPr>
        <p:txBody>
          <a:bodyPr wrap="square">
            <a:spAutoFit/>
          </a:bodyPr>
          <a:lstStyle/>
          <a:p>
            <a:r>
              <a:rPr lang="en-GB" sz="1400" dirty="0" smtClean="0">
                <a:latin typeface="Gotham Light"/>
                <a:cs typeface="Gotham Light"/>
              </a:rPr>
              <a:t>He is a pianist and songwriter and performs a one man show entitled “Maybe I should get out more”. </a:t>
            </a:r>
          </a:p>
          <a:p>
            <a:endParaRPr lang="en-GB" sz="1400" dirty="0">
              <a:latin typeface="Gotham Light"/>
              <a:cs typeface="Gotham Light"/>
            </a:endParaRPr>
          </a:p>
        </p:txBody>
      </p:sp>
      <p:sp>
        <p:nvSpPr>
          <p:cNvPr id="33" name="Rectangle 32"/>
          <p:cNvSpPr/>
          <p:nvPr/>
        </p:nvSpPr>
        <p:spPr>
          <a:xfrm>
            <a:off x="5669811" y="5134500"/>
            <a:ext cx="3244148" cy="1374077"/>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797549" y="5226632"/>
            <a:ext cx="2883275" cy="1169551"/>
          </a:xfrm>
          <a:prstGeom prst="rect">
            <a:avLst/>
          </a:prstGeom>
          <a:solidFill>
            <a:srgbClr val="EEECE1"/>
          </a:solidFill>
        </p:spPr>
        <p:txBody>
          <a:bodyPr wrap="square">
            <a:spAutoFit/>
          </a:bodyPr>
          <a:lstStyle/>
          <a:p>
            <a:r>
              <a:rPr lang="en-GB" sz="1400" dirty="0" smtClean="0">
                <a:latin typeface="Gotham Light"/>
                <a:cs typeface="Gotham Light"/>
              </a:rPr>
              <a:t> He originally wrote </a:t>
            </a:r>
            <a:r>
              <a:rPr lang="en-GB" sz="1400" dirty="0" err="1" smtClean="0">
                <a:latin typeface="Gotham Light"/>
                <a:cs typeface="Gotham Light"/>
              </a:rPr>
              <a:t>Bubblegum</a:t>
            </a:r>
            <a:r>
              <a:rPr lang="en-GB" sz="1400" dirty="0" smtClean="0">
                <a:latin typeface="Gotham Light"/>
                <a:cs typeface="Gotham Light"/>
              </a:rPr>
              <a:t> musical for his daughters’ drama group. </a:t>
            </a:r>
          </a:p>
          <a:p>
            <a:endParaRPr lang="en-GB" sz="1400" dirty="0">
              <a:latin typeface="Gotham Light"/>
              <a:cs typeface="Gotham Light"/>
            </a:endParaRPr>
          </a:p>
          <a:p>
            <a:endParaRPr lang="en-US" sz="1400" dirty="0">
              <a:latin typeface="Gotham Light"/>
              <a:cs typeface="Gotham Light"/>
            </a:endParaRPr>
          </a:p>
        </p:txBody>
      </p:sp>
      <p:sp>
        <p:nvSpPr>
          <p:cNvPr id="34" name="TextBox 33"/>
          <p:cNvSpPr txBox="1"/>
          <p:nvPr/>
        </p:nvSpPr>
        <p:spPr>
          <a:xfrm>
            <a:off x="167085" y="6627168"/>
            <a:ext cx="8809829" cy="230832"/>
          </a:xfrm>
          <a:prstGeom prst="rect">
            <a:avLst/>
          </a:prstGeom>
          <a:noFill/>
        </p:spPr>
        <p:txBody>
          <a:bodyPr wrap="none" rtlCol="0">
            <a:spAutoFit/>
          </a:bodyPr>
          <a:lstStyle/>
          <a:p>
            <a:pPr algn="ctr"/>
            <a:r>
              <a:rPr lang="en-US" sz="900" dirty="0" smtClean="0">
                <a:solidFill>
                  <a:schemeClr val="tx1">
                    <a:lumMod val="65000"/>
                    <a:lumOff val="35000"/>
                  </a:schemeClr>
                </a:solidFill>
              </a:rPr>
              <a:t>WARNING: The information and concepts contained within this document are confidential and must be not </a:t>
            </a:r>
            <a:r>
              <a:rPr lang="en-US" sz="900" dirty="0" err="1" smtClean="0">
                <a:solidFill>
                  <a:schemeClr val="tx1">
                    <a:lumMod val="65000"/>
                    <a:lumOff val="35000"/>
                  </a:schemeClr>
                </a:solidFill>
              </a:rPr>
              <a:t>utilised</a:t>
            </a:r>
            <a:r>
              <a:rPr lang="en-US" sz="900" dirty="0" smtClean="0">
                <a:solidFill>
                  <a:schemeClr val="tx1">
                    <a:lumMod val="65000"/>
                    <a:lumOff val="35000"/>
                  </a:schemeClr>
                </a:solidFill>
              </a:rPr>
              <a:t> or disclosed without the consent of the author © Peter Spence 1988</a:t>
            </a:r>
            <a:endParaRPr lang="en-US" sz="900" dirty="0">
              <a:solidFill>
                <a:schemeClr val="tx1">
                  <a:lumMod val="65000"/>
                  <a:lumOff val="35000"/>
                </a:schemeClr>
              </a:solidFill>
            </a:endParaRPr>
          </a:p>
        </p:txBody>
      </p:sp>
    </p:spTree>
    <p:extLst>
      <p:ext uri="{BB962C8B-B14F-4D97-AF65-F5344CB8AC3E}">
        <p14:creationId xmlns:p14="http://schemas.microsoft.com/office/powerpoint/2010/main" xmlns="" val="3745585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46624" y="1086908"/>
            <a:ext cx="8599866" cy="403173"/>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72067" y="4213893"/>
            <a:ext cx="8599866" cy="2327674"/>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72066" y="1629281"/>
            <a:ext cx="8584687" cy="1936816"/>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0"/>
            <a:ext cx="9144000" cy="908051"/>
          </a:xfrm>
          <a:prstGeom prst="rect">
            <a:avLst/>
          </a:prstGeom>
          <a:gradFill flip="none" rotWithShape="1">
            <a:gsLst>
              <a:gs pos="0">
                <a:srgbClr val="F9009F"/>
              </a:gs>
              <a:gs pos="100000">
                <a:srgbClr val="F9009F"/>
              </a:gs>
              <a:gs pos="48000">
                <a:srgbClr val="FD93E4"/>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53196" y="129144"/>
            <a:ext cx="5738031" cy="646331"/>
          </a:xfrm>
          <a:prstGeom prst="rect">
            <a:avLst/>
          </a:prstGeom>
          <a:noFill/>
        </p:spPr>
        <p:txBody>
          <a:bodyPr wrap="square" rtlCol="0">
            <a:spAutoFit/>
          </a:bodyPr>
          <a:lstStyle/>
          <a:p>
            <a:r>
              <a:rPr lang="en-US" sz="3600" dirty="0" smtClean="0">
                <a:solidFill>
                  <a:srgbClr val="FFFFFF"/>
                </a:solidFill>
                <a:latin typeface="Gotham Medium"/>
                <a:cs typeface="Gotham Medium"/>
              </a:rPr>
              <a:t>CONTACT</a:t>
            </a:r>
            <a:endParaRPr lang="en-US" sz="3600" dirty="0">
              <a:solidFill>
                <a:srgbClr val="FFFFFF"/>
              </a:solidFill>
              <a:latin typeface="Gotham Medium"/>
              <a:cs typeface="Gotham Medium"/>
            </a:endParaRPr>
          </a:p>
        </p:txBody>
      </p:sp>
      <p:sp>
        <p:nvSpPr>
          <p:cNvPr id="9" name="Rectangle 8"/>
          <p:cNvSpPr/>
          <p:nvPr/>
        </p:nvSpPr>
        <p:spPr>
          <a:xfrm>
            <a:off x="266489" y="1086908"/>
            <a:ext cx="8590265" cy="400110"/>
          </a:xfrm>
          <a:prstGeom prst="rect">
            <a:avLst/>
          </a:prstGeom>
        </p:spPr>
        <p:txBody>
          <a:bodyPr wrap="square">
            <a:spAutoFit/>
          </a:bodyPr>
          <a:lstStyle/>
          <a:p>
            <a:pPr>
              <a:spcBef>
                <a:spcPts val="0"/>
              </a:spcBef>
            </a:pPr>
            <a:r>
              <a:rPr lang="en-GB" sz="2000" dirty="0" smtClean="0">
                <a:latin typeface="Gotham Light"/>
                <a:cs typeface="Gotham Light"/>
              </a:rPr>
              <a:t>AUTHOR</a:t>
            </a:r>
          </a:p>
        </p:txBody>
      </p:sp>
      <p:sp>
        <p:nvSpPr>
          <p:cNvPr id="10" name="Rectangle 9"/>
          <p:cNvSpPr/>
          <p:nvPr/>
        </p:nvSpPr>
        <p:spPr>
          <a:xfrm>
            <a:off x="429574" y="1770678"/>
            <a:ext cx="8255854" cy="1692771"/>
          </a:xfrm>
          <a:prstGeom prst="rect">
            <a:avLst/>
          </a:prstGeom>
          <a:solidFill>
            <a:schemeClr val="bg2"/>
          </a:solidFill>
        </p:spPr>
        <p:txBody>
          <a:bodyPr wrap="square">
            <a:spAutoFit/>
          </a:bodyPr>
          <a:lstStyle/>
          <a:p>
            <a:pPr>
              <a:spcBef>
                <a:spcPts val="0"/>
              </a:spcBef>
            </a:pPr>
            <a:r>
              <a:rPr lang="en-GB" sz="2000" b="1" dirty="0" smtClean="0">
                <a:latin typeface="Gotham Light"/>
                <a:cs typeface="Gotham Light"/>
              </a:rPr>
              <a:t>Peter Spence</a:t>
            </a:r>
          </a:p>
          <a:p>
            <a:pPr>
              <a:spcBef>
                <a:spcPts val="0"/>
              </a:spcBef>
            </a:pPr>
            <a:r>
              <a:rPr lang="en-GB" sz="2000" b="1" dirty="0" smtClean="0">
                <a:latin typeface="Gotham Light"/>
                <a:cs typeface="Gotham Light"/>
              </a:rPr>
              <a:t> </a:t>
            </a:r>
          </a:p>
          <a:p>
            <a:pPr>
              <a:spcBef>
                <a:spcPts val="0"/>
              </a:spcBef>
            </a:pPr>
            <a:r>
              <a:rPr lang="en-GB" sz="1600" b="1" dirty="0" smtClean="0">
                <a:latin typeface="Gotham Light"/>
                <a:cs typeface="Gotham Light"/>
              </a:rPr>
              <a:t>Email: spencepdr@hotmail.com</a:t>
            </a:r>
          </a:p>
          <a:p>
            <a:pPr>
              <a:spcBef>
                <a:spcPts val="0"/>
              </a:spcBef>
            </a:pPr>
            <a:endParaRPr lang="en-GB" sz="1600" b="1" dirty="0" smtClean="0">
              <a:latin typeface="Gotham Light"/>
              <a:cs typeface="Gotham Light"/>
            </a:endParaRPr>
          </a:p>
          <a:p>
            <a:pPr>
              <a:spcBef>
                <a:spcPts val="0"/>
              </a:spcBef>
            </a:pPr>
            <a:r>
              <a:rPr lang="en-GB" sz="1600" b="1" dirty="0" smtClean="0">
                <a:latin typeface="Gotham Light"/>
                <a:cs typeface="Gotham Light"/>
              </a:rPr>
              <a:t>Phone: 0777 574 4520</a:t>
            </a:r>
          </a:p>
          <a:p>
            <a:pPr>
              <a:spcBef>
                <a:spcPts val="0"/>
              </a:spcBef>
            </a:pPr>
            <a:endParaRPr lang="en-GB" sz="1600" b="1" dirty="0" smtClean="0">
              <a:latin typeface="Gotham Light"/>
              <a:cs typeface="Gotham Light"/>
            </a:endParaRPr>
          </a:p>
        </p:txBody>
      </p:sp>
      <p:sp>
        <p:nvSpPr>
          <p:cNvPr id="11" name="Rectangle 10"/>
          <p:cNvSpPr/>
          <p:nvPr/>
        </p:nvSpPr>
        <p:spPr>
          <a:xfrm>
            <a:off x="429574" y="4407967"/>
            <a:ext cx="8255854" cy="2000548"/>
          </a:xfrm>
          <a:prstGeom prst="rect">
            <a:avLst/>
          </a:prstGeom>
          <a:solidFill>
            <a:srgbClr val="EEECE1"/>
          </a:solidFill>
        </p:spPr>
        <p:txBody>
          <a:bodyPr wrap="square">
            <a:spAutoFit/>
          </a:bodyPr>
          <a:lstStyle/>
          <a:p>
            <a:r>
              <a:rPr lang="en-GB" sz="2000" b="1" dirty="0" smtClean="0">
                <a:latin typeface="Gotham Light"/>
                <a:cs typeface="Gotham Light"/>
              </a:rPr>
              <a:t>Juliet Grant</a:t>
            </a:r>
          </a:p>
          <a:p>
            <a:endParaRPr lang="en-GB" sz="2000" b="1" dirty="0" smtClean="0">
              <a:latin typeface="Gotham Light"/>
              <a:cs typeface="Gotham Light"/>
            </a:endParaRPr>
          </a:p>
          <a:p>
            <a:r>
              <a:rPr lang="en-GB" sz="1600" b="1" dirty="0" smtClean="0">
                <a:latin typeface="Gotham Light"/>
                <a:cs typeface="Gotham Light"/>
              </a:rPr>
              <a:t>Email: </a:t>
            </a:r>
            <a:r>
              <a:rPr lang="en-GB" sz="1600" b="1" dirty="0" err="1" smtClean="0">
                <a:latin typeface="Gotham Light"/>
                <a:cs typeface="Gotham Light"/>
              </a:rPr>
              <a:t>julietgrant@btinternet.com</a:t>
            </a:r>
            <a:endParaRPr lang="en-GB" sz="1600" b="1" dirty="0" smtClean="0">
              <a:latin typeface="Gotham Light"/>
              <a:cs typeface="Gotham Light"/>
            </a:endParaRPr>
          </a:p>
          <a:p>
            <a:endParaRPr lang="en-GB" sz="1600" b="1" dirty="0" smtClean="0">
              <a:latin typeface="Gotham Light"/>
              <a:cs typeface="Gotham Light"/>
            </a:endParaRPr>
          </a:p>
          <a:p>
            <a:r>
              <a:rPr lang="en-GB" sz="1600" b="1" dirty="0" smtClean="0">
                <a:latin typeface="Gotham Light"/>
                <a:cs typeface="Gotham Light"/>
              </a:rPr>
              <a:t>Office: 01306 743 191</a:t>
            </a:r>
          </a:p>
          <a:p>
            <a:r>
              <a:rPr lang="en-GB" sz="1600" b="1" dirty="0" smtClean="0">
                <a:latin typeface="Gotham Light"/>
                <a:cs typeface="Gotham Light"/>
              </a:rPr>
              <a:t>Mobile: 07879 471 622</a:t>
            </a:r>
          </a:p>
          <a:p>
            <a:r>
              <a:rPr lang="en-GB" sz="2000" b="1" dirty="0" smtClean="0">
                <a:latin typeface="Gotham Light"/>
                <a:cs typeface="Gotham Light"/>
              </a:rPr>
              <a:t>   </a:t>
            </a:r>
            <a:endParaRPr lang="en-GB" sz="1200" dirty="0" smtClean="0">
              <a:latin typeface="Gotham Light"/>
              <a:cs typeface="Gotham Light"/>
            </a:endParaRPr>
          </a:p>
        </p:txBody>
      </p:sp>
      <p:sp>
        <p:nvSpPr>
          <p:cNvPr id="18" name="Rectangle 17"/>
          <p:cNvSpPr/>
          <p:nvPr/>
        </p:nvSpPr>
        <p:spPr>
          <a:xfrm>
            <a:off x="281668" y="3715051"/>
            <a:ext cx="8590265" cy="400110"/>
          </a:xfrm>
          <a:prstGeom prst="rect">
            <a:avLst/>
          </a:prstGeom>
        </p:spPr>
        <p:txBody>
          <a:bodyPr wrap="square">
            <a:spAutoFit/>
          </a:bodyPr>
          <a:lstStyle/>
          <a:p>
            <a:pPr>
              <a:spcBef>
                <a:spcPts val="0"/>
              </a:spcBef>
            </a:pPr>
            <a:r>
              <a:rPr lang="en-GB" sz="2000" dirty="0" smtClean="0">
                <a:latin typeface="Gotham Light"/>
                <a:cs typeface="Gotham Light"/>
              </a:rPr>
              <a:t>AUTHOR’S REPRESENTATIVE</a:t>
            </a:r>
            <a:endParaRPr lang="en-GB" sz="2000" dirty="0" smtClean="0">
              <a:latin typeface="Gotham Light"/>
              <a:cs typeface="Gotham Light"/>
            </a:endParaRPr>
          </a:p>
        </p:txBody>
      </p:sp>
      <p:sp>
        <p:nvSpPr>
          <p:cNvPr id="19" name="TextBox 18"/>
          <p:cNvSpPr txBox="1"/>
          <p:nvPr/>
        </p:nvSpPr>
        <p:spPr>
          <a:xfrm>
            <a:off x="167085" y="6627168"/>
            <a:ext cx="8809829" cy="230832"/>
          </a:xfrm>
          <a:prstGeom prst="rect">
            <a:avLst/>
          </a:prstGeom>
          <a:noFill/>
        </p:spPr>
        <p:txBody>
          <a:bodyPr wrap="none" rtlCol="0">
            <a:spAutoFit/>
          </a:bodyPr>
          <a:lstStyle/>
          <a:p>
            <a:pPr algn="ctr"/>
            <a:r>
              <a:rPr lang="en-US" sz="900" dirty="0" smtClean="0">
                <a:solidFill>
                  <a:schemeClr val="tx1">
                    <a:lumMod val="65000"/>
                    <a:lumOff val="35000"/>
                  </a:schemeClr>
                </a:solidFill>
              </a:rPr>
              <a:t>WARNING: The information and concepts contained within this document are confidential and must be not </a:t>
            </a:r>
            <a:r>
              <a:rPr lang="en-US" sz="900" dirty="0" err="1" smtClean="0">
                <a:solidFill>
                  <a:schemeClr val="tx1">
                    <a:lumMod val="65000"/>
                    <a:lumOff val="35000"/>
                  </a:schemeClr>
                </a:solidFill>
              </a:rPr>
              <a:t>utilised</a:t>
            </a:r>
            <a:r>
              <a:rPr lang="en-US" sz="900" dirty="0" smtClean="0">
                <a:solidFill>
                  <a:schemeClr val="tx1">
                    <a:lumMod val="65000"/>
                    <a:lumOff val="35000"/>
                  </a:schemeClr>
                </a:solidFill>
              </a:rPr>
              <a:t> or disclosed without the consent of the author © Peter Spence 1988</a:t>
            </a:r>
            <a:endParaRPr lang="en-US" sz="900" dirty="0">
              <a:solidFill>
                <a:schemeClr val="tx1">
                  <a:lumMod val="65000"/>
                  <a:lumOff val="35000"/>
                </a:schemeClr>
              </a:solidFill>
            </a:endParaRPr>
          </a:p>
        </p:txBody>
      </p:sp>
    </p:spTree>
    <p:extLst>
      <p:ext uri="{BB962C8B-B14F-4D97-AF65-F5344CB8AC3E}">
        <p14:creationId xmlns:p14="http://schemas.microsoft.com/office/powerpoint/2010/main" xmlns="" val="1290176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3" name="Rectangle 22"/>
          <p:cNvSpPr/>
          <p:nvPr/>
        </p:nvSpPr>
        <p:spPr>
          <a:xfrm>
            <a:off x="253196" y="3803852"/>
            <a:ext cx="8624314" cy="1015519"/>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53196" y="1128554"/>
            <a:ext cx="8575085" cy="1284248"/>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0"/>
            <a:ext cx="9144000" cy="908051"/>
          </a:xfrm>
          <a:prstGeom prst="rect">
            <a:avLst/>
          </a:prstGeom>
          <a:gradFill flip="none" rotWithShape="1">
            <a:gsLst>
              <a:gs pos="0">
                <a:srgbClr val="F9009F"/>
              </a:gs>
              <a:gs pos="100000">
                <a:srgbClr val="F9009F"/>
              </a:gs>
              <a:gs pos="48000">
                <a:srgbClr val="FD93E4"/>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53196" y="129144"/>
            <a:ext cx="5738031" cy="646331"/>
          </a:xfrm>
          <a:prstGeom prst="rect">
            <a:avLst/>
          </a:prstGeom>
          <a:noFill/>
        </p:spPr>
        <p:txBody>
          <a:bodyPr wrap="square" rtlCol="0">
            <a:spAutoFit/>
          </a:bodyPr>
          <a:lstStyle/>
          <a:p>
            <a:r>
              <a:rPr lang="en-US" sz="3600" dirty="0" smtClean="0">
                <a:solidFill>
                  <a:srgbClr val="FFFFFF"/>
                </a:solidFill>
                <a:latin typeface="Gotham Medium"/>
                <a:cs typeface="Gotham Medium"/>
              </a:rPr>
              <a:t>PRODUCTION HISTORY</a:t>
            </a:r>
            <a:endParaRPr lang="en-US" sz="3600" dirty="0">
              <a:solidFill>
                <a:srgbClr val="FFFFFF"/>
              </a:solidFill>
              <a:latin typeface="Gotham Medium"/>
              <a:cs typeface="Gotham Medium"/>
            </a:endParaRPr>
          </a:p>
        </p:txBody>
      </p:sp>
      <p:sp>
        <p:nvSpPr>
          <p:cNvPr id="10" name="Rectangle 9"/>
          <p:cNvSpPr/>
          <p:nvPr/>
        </p:nvSpPr>
        <p:spPr>
          <a:xfrm>
            <a:off x="414395" y="1269951"/>
            <a:ext cx="8255854" cy="923330"/>
          </a:xfrm>
          <a:prstGeom prst="rect">
            <a:avLst/>
          </a:prstGeom>
          <a:solidFill>
            <a:schemeClr val="bg2"/>
          </a:solidFill>
        </p:spPr>
        <p:txBody>
          <a:bodyPr wrap="square">
            <a:spAutoFit/>
          </a:bodyPr>
          <a:lstStyle/>
          <a:p>
            <a:pPr>
              <a:spcBef>
                <a:spcPts val="0"/>
              </a:spcBef>
            </a:pPr>
            <a:r>
              <a:rPr lang="en-GB" b="1" dirty="0" smtClean="0">
                <a:latin typeface="Gotham Light"/>
                <a:cs typeface="Gotham Light"/>
              </a:rPr>
              <a:t>1. The original musical was written in 1988 for a local children’s drama group ‘Young Stagers’ (Ages 7-11) which is part of the Dorking Dramatic and Operatic Society (DDOS) </a:t>
            </a:r>
          </a:p>
        </p:txBody>
      </p:sp>
      <p:sp>
        <p:nvSpPr>
          <p:cNvPr id="11" name="Rectangle 10"/>
          <p:cNvSpPr/>
          <p:nvPr/>
        </p:nvSpPr>
        <p:spPr>
          <a:xfrm>
            <a:off x="435151" y="3989613"/>
            <a:ext cx="8255854" cy="646331"/>
          </a:xfrm>
          <a:prstGeom prst="rect">
            <a:avLst/>
          </a:prstGeom>
          <a:solidFill>
            <a:srgbClr val="EEECE1"/>
          </a:solidFill>
        </p:spPr>
        <p:txBody>
          <a:bodyPr wrap="square">
            <a:spAutoFit/>
          </a:bodyPr>
          <a:lstStyle/>
          <a:p>
            <a:r>
              <a:rPr lang="en-GB" b="1" dirty="0" smtClean="0">
                <a:latin typeface="Gotham Light"/>
                <a:cs typeface="Gotham Light"/>
              </a:rPr>
              <a:t>3. </a:t>
            </a:r>
            <a:r>
              <a:rPr lang="en-GB" b="1" dirty="0" err="1" smtClean="0">
                <a:latin typeface="Gotham Light"/>
                <a:cs typeface="Gotham Light"/>
              </a:rPr>
              <a:t>Bubblegum</a:t>
            </a:r>
            <a:r>
              <a:rPr lang="en-GB" b="1" dirty="0" smtClean="0">
                <a:latin typeface="Gotham Light"/>
                <a:cs typeface="Gotham Light"/>
              </a:rPr>
              <a:t> has also been performed ‘in the round’ as a secondary school production at </a:t>
            </a:r>
            <a:r>
              <a:rPr lang="en-GB" b="1" dirty="0" err="1" smtClean="0">
                <a:latin typeface="Gotham Light"/>
                <a:cs typeface="Gotham Light"/>
              </a:rPr>
              <a:t>Ringmer</a:t>
            </a:r>
            <a:r>
              <a:rPr lang="en-GB" b="1" dirty="0" smtClean="0">
                <a:latin typeface="Gotham Light"/>
                <a:cs typeface="Gotham Light"/>
              </a:rPr>
              <a:t> School, Sussex.</a:t>
            </a:r>
          </a:p>
        </p:txBody>
      </p:sp>
      <p:sp>
        <p:nvSpPr>
          <p:cNvPr id="15" name="Rectangle 14"/>
          <p:cNvSpPr/>
          <p:nvPr/>
        </p:nvSpPr>
        <p:spPr>
          <a:xfrm>
            <a:off x="253196" y="2646536"/>
            <a:ext cx="8599866" cy="923582"/>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971079" y="-1056606"/>
            <a:ext cx="8590265" cy="400110"/>
          </a:xfrm>
          <a:prstGeom prst="rect">
            <a:avLst/>
          </a:prstGeom>
        </p:spPr>
        <p:txBody>
          <a:bodyPr wrap="square">
            <a:spAutoFit/>
          </a:bodyPr>
          <a:lstStyle/>
          <a:p>
            <a:pPr>
              <a:spcBef>
                <a:spcPts val="0"/>
              </a:spcBef>
            </a:pPr>
            <a:r>
              <a:rPr lang="en-GB" sz="2000" dirty="0" smtClean="0">
                <a:latin typeface="Gotham Light"/>
                <a:cs typeface="Gotham Light"/>
              </a:rPr>
              <a:t>AGENT</a:t>
            </a:r>
          </a:p>
        </p:txBody>
      </p:sp>
      <p:sp>
        <p:nvSpPr>
          <p:cNvPr id="20" name="Rectangle 19"/>
          <p:cNvSpPr/>
          <p:nvPr/>
        </p:nvSpPr>
        <p:spPr>
          <a:xfrm>
            <a:off x="435152" y="2786851"/>
            <a:ext cx="8255854" cy="646331"/>
          </a:xfrm>
          <a:prstGeom prst="rect">
            <a:avLst/>
          </a:prstGeom>
          <a:solidFill>
            <a:schemeClr val="bg2"/>
          </a:solidFill>
        </p:spPr>
        <p:txBody>
          <a:bodyPr wrap="square">
            <a:spAutoFit/>
          </a:bodyPr>
          <a:lstStyle/>
          <a:p>
            <a:pPr>
              <a:spcBef>
                <a:spcPts val="0"/>
              </a:spcBef>
            </a:pPr>
            <a:r>
              <a:rPr lang="en-GB" b="1" dirty="0" smtClean="0">
                <a:latin typeface="Gotham Light"/>
                <a:cs typeface="Gotham Light"/>
              </a:rPr>
              <a:t>2. It was first performed in December 1988 at The Green Room Theatre, in Dorking, Surrey.</a:t>
            </a:r>
          </a:p>
        </p:txBody>
      </p:sp>
      <p:sp>
        <p:nvSpPr>
          <p:cNvPr id="25" name="Rectangle 24"/>
          <p:cNvSpPr/>
          <p:nvPr/>
        </p:nvSpPr>
        <p:spPr>
          <a:xfrm>
            <a:off x="253196" y="5053106"/>
            <a:ext cx="8599866" cy="1574062"/>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14395" y="5269875"/>
            <a:ext cx="8255854" cy="1200329"/>
          </a:xfrm>
          <a:prstGeom prst="rect">
            <a:avLst/>
          </a:prstGeom>
          <a:solidFill>
            <a:srgbClr val="EEECE1"/>
          </a:solidFill>
        </p:spPr>
        <p:txBody>
          <a:bodyPr wrap="square">
            <a:spAutoFit/>
          </a:bodyPr>
          <a:lstStyle/>
          <a:p>
            <a:r>
              <a:rPr lang="en-GB" b="1" dirty="0" smtClean="0">
                <a:latin typeface="Gotham Light"/>
                <a:cs typeface="Gotham Light"/>
              </a:rPr>
              <a:t>4. Although written in the 1980’s and as a musical it would work brilliantly set in the ‘80s, the script is in the process of being updated to include references to social media, the internet and other technological advances to make it more relevant to today’s audience.</a:t>
            </a:r>
          </a:p>
        </p:txBody>
      </p:sp>
      <p:sp>
        <p:nvSpPr>
          <p:cNvPr id="26" name="TextBox 25"/>
          <p:cNvSpPr txBox="1"/>
          <p:nvPr/>
        </p:nvSpPr>
        <p:spPr>
          <a:xfrm>
            <a:off x="167085" y="6627168"/>
            <a:ext cx="8809829" cy="230832"/>
          </a:xfrm>
          <a:prstGeom prst="rect">
            <a:avLst/>
          </a:prstGeom>
          <a:noFill/>
        </p:spPr>
        <p:txBody>
          <a:bodyPr wrap="none" rtlCol="0">
            <a:spAutoFit/>
          </a:bodyPr>
          <a:lstStyle/>
          <a:p>
            <a:pPr algn="ctr"/>
            <a:r>
              <a:rPr lang="en-US" sz="900" dirty="0" smtClean="0">
                <a:solidFill>
                  <a:schemeClr val="tx1">
                    <a:lumMod val="65000"/>
                    <a:lumOff val="35000"/>
                  </a:schemeClr>
                </a:solidFill>
              </a:rPr>
              <a:t>WARNING: The information and concepts contained within this document are confidential and must be not </a:t>
            </a:r>
            <a:r>
              <a:rPr lang="en-US" sz="900" dirty="0" err="1" smtClean="0">
                <a:solidFill>
                  <a:schemeClr val="tx1">
                    <a:lumMod val="65000"/>
                    <a:lumOff val="35000"/>
                  </a:schemeClr>
                </a:solidFill>
              </a:rPr>
              <a:t>utilised</a:t>
            </a:r>
            <a:r>
              <a:rPr lang="en-US" sz="900" dirty="0" smtClean="0">
                <a:solidFill>
                  <a:schemeClr val="tx1">
                    <a:lumMod val="65000"/>
                    <a:lumOff val="35000"/>
                  </a:schemeClr>
                </a:solidFill>
              </a:rPr>
              <a:t> or disclosed without the consent of the author © Peter Spence 1988</a:t>
            </a:r>
            <a:endParaRPr lang="en-US" sz="900" dirty="0">
              <a:solidFill>
                <a:schemeClr val="tx1">
                  <a:lumMod val="65000"/>
                  <a:lumOff val="35000"/>
                </a:schemeClr>
              </a:solidFill>
            </a:endParaRPr>
          </a:p>
        </p:txBody>
      </p:sp>
    </p:spTree>
    <p:extLst>
      <p:ext uri="{BB962C8B-B14F-4D97-AF65-F5344CB8AC3E}">
        <p14:creationId xmlns:p14="http://schemas.microsoft.com/office/powerpoint/2010/main" xmlns="" val="3308746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osv2-(Bubblegum)-1600X1280.jpg"/>
          <p:cNvPicPr>
            <a:picLocks noChangeAspect="1"/>
          </p:cNvPicPr>
          <p:nvPr/>
        </p:nvPicPr>
        <p:blipFill rotWithShape="1">
          <a:blip r:embed="rId2">
            <a:extLst>
              <a:ext uri="{28A0092B-C50C-407E-A947-70E740481C1C}">
                <a14:useLocalDpi xmlns:a14="http://schemas.microsoft.com/office/drawing/2010/main" xmlns="" val="0"/>
              </a:ext>
            </a:extLst>
          </a:blip>
          <a:srcRect l="29166" r="10833"/>
          <a:stretch/>
        </p:blipFill>
        <p:spPr>
          <a:xfrm rot="16200000" flipH="1">
            <a:off x="1142999" y="-1142999"/>
            <a:ext cx="6858002" cy="9144000"/>
          </a:xfrm>
          <a:prstGeom prst="rect">
            <a:avLst/>
          </a:prstGeom>
        </p:spPr>
      </p:pic>
      <p:sp>
        <p:nvSpPr>
          <p:cNvPr id="3" name="Rectangle 2"/>
          <p:cNvSpPr/>
          <p:nvPr/>
        </p:nvSpPr>
        <p:spPr>
          <a:xfrm>
            <a:off x="259340" y="2875002"/>
            <a:ext cx="5750497" cy="1107996"/>
          </a:xfrm>
          <a:prstGeom prst="rect">
            <a:avLst/>
          </a:prstGeom>
        </p:spPr>
        <p:txBody>
          <a:bodyPr wrap="none">
            <a:spAutoFit/>
          </a:bodyPr>
          <a:lstStyle/>
          <a:p>
            <a:r>
              <a:rPr lang="en-GB" sz="6600" cap="small" dirty="0">
                <a:solidFill>
                  <a:schemeClr val="bg1"/>
                </a:solidFill>
                <a:latin typeface="Gotham Black"/>
                <a:ea typeface="+mj-ea"/>
                <a:cs typeface="Gotham Black"/>
              </a:rPr>
              <a:t>BUBBLEGUM</a:t>
            </a:r>
            <a:endParaRPr lang="en-US" dirty="0">
              <a:solidFill>
                <a:schemeClr val="bg1"/>
              </a:solidFill>
            </a:endParaRPr>
          </a:p>
        </p:txBody>
      </p:sp>
      <p:sp>
        <p:nvSpPr>
          <p:cNvPr id="4" name="Rectangle 3"/>
          <p:cNvSpPr/>
          <p:nvPr/>
        </p:nvSpPr>
        <p:spPr>
          <a:xfrm>
            <a:off x="380820" y="3999895"/>
            <a:ext cx="6244395" cy="892552"/>
          </a:xfrm>
          <a:prstGeom prst="rect">
            <a:avLst/>
          </a:prstGeom>
        </p:spPr>
        <p:txBody>
          <a:bodyPr wrap="square">
            <a:spAutoFit/>
          </a:bodyPr>
          <a:lstStyle/>
          <a:p>
            <a:r>
              <a:rPr lang="en-GB" sz="2500" dirty="0" smtClean="0">
                <a:latin typeface="Gotham Light"/>
                <a:cs typeface="Gotham Light"/>
              </a:rPr>
              <a:t>A MUSICAL FOR YOUNG PEOPLE</a:t>
            </a:r>
          </a:p>
          <a:p>
            <a:endParaRPr lang="en-GB" sz="2500" dirty="0" smtClean="0">
              <a:latin typeface="Gotham Light"/>
              <a:cs typeface="Gotham Light"/>
            </a:endParaRPr>
          </a:p>
        </p:txBody>
      </p:sp>
      <p:sp>
        <p:nvSpPr>
          <p:cNvPr id="5" name="Rectangle 4"/>
          <p:cNvSpPr/>
          <p:nvPr/>
        </p:nvSpPr>
        <p:spPr>
          <a:xfrm>
            <a:off x="259340" y="4707781"/>
            <a:ext cx="6365875" cy="384721"/>
          </a:xfrm>
          <a:prstGeom prst="rect">
            <a:avLst/>
          </a:prstGeom>
        </p:spPr>
        <p:txBody>
          <a:bodyPr wrap="square">
            <a:spAutoFit/>
          </a:bodyPr>
          <a:lstStyle/>
          <a:p>
            <a:r>
              <a:rPr lang="en-GB" sz="1850" i="1" dirty="0" smtClean="0">
                <a:latin typeface="Chronicle Display XLight"/>
                <a:cs typeface="Chronicle Display XLight"/>
              </a:rPr>
              <a:t>(WARNING: This show is likely to be offensive to parents)</a:t>
            </a:r>
          </a:p>
        </p:txBody>
      </p:sp>
      <p:sp>
        <p:nvSpPr>
          <p:cNvPr id="7" name="Rectangle 6"/>
          <p:cNvSpPr/>
          <p:nvPr/>
        </p:nvSpPr>
        <p:spPr>
          <a:xfrm>
            <a:off x="380820" y="5389165"/>
            <a:ext cx="6244395" cy="754053"/>
          </a:xfrm>
          <a:prstGeom prst="rect">
            <a:avLst/>
          </a:prstGeom>
        </p:spPr>
        <p:txBody>
          <a:bodyPr wrap="square">
            <a:spAutoFit/>
          </a:bodyPr>
          <a:lstStyle/>
          <a:p>
            <a:r>
              <a:rPr lang="en-GB" dirty="0" smtClean="0">
                <a:solidFill>
                  <a:schemeClr val="bg1"/>
                </a:solidFill>
                <a:latin typeface="Gotham Book"/>
                <a:cs typeface="Gotham Book"/>
              </a:rPr>
              <a:t>BY PETER SPENCE</a:t>
            </a:r>
          </a:p>
          <a:p>
            <a:endParaRPr lang="en-GB" sz="2500" dirty="0" smtClean="0">
              <a:solidFill>
                <a:schemeClr val="bg1"/>
              </a:solidFill>
              <a:latin typeface="Gotham Light"/>
              <a:cs typeface="Gotham Light"/>
            </a:endParaRPr>
          </a:p>
        </p:txBody>
      </p:sp>
      <p:sp>
        <p:nvSpPr>
          <p:cNvPr id="8" name="TextBox 7"/>
          <p:cNvSpPr txBox="1"/>
          <p:nvPr/>
        </p:nvSpPr>
        <p:spPr>
          <a:xfrm>
            <a:off x="167085" y="6627168"/>
            <a:ext cx="8809829" cy="230832"/>
          </a:xfrm>
          <a:prstGeom prst="rect">
            <a:avLst/>
          </a:prstGeom>
          <a:noFill/>
        </p:spPr>
        <p:txBody>
          <a:bodyPr wrap="none" rtlCol="0">
            <a:spAutoFit/>
          </a:bodyPr>
          <a:lstStyle/>
          <a:p>
            <a:pPr algn="ctr"/>
            <a:r>
              <a:rPr lang="en-US" sz="900" dirty="0" smtClean="0">
                <a:solidFill>
                  <a:schemeClr val="tx1">
                    <a:lumMod val="65000"/>
                    <a:lumOff val="35000"/>
                  </a:schemeClr>
                </a:solidFill>
              </a:rPr>
              <a:t>WARNING: The information and concepts contained within this document are confidential and must be not </a:t>
            </a:r>
            <a:r>
              <a:rPr lang="en-US" sz="900" dirty="0" err="1" smtClean="0">
                <a:solidFill>
                  <a:schemeClr val="tx1">
                    <a:lumMod val="65000"/>
                    <a:lumOff val="35000"/>
                  </a:schemeClr>
                </a:solidFill>
              </a:rPr>
              <a:t>utilised</a:t>
            </a:r>
            <a:r>
              <a:rPr lang="en-US" sz="900" dirty="0" smtClean="0">
                <a:solidFill>
                  <a:schemeClr val="tx1">
                    <a:lumMod val="65000"/>
                    <a:lumOff val="35000"/>
                  </a:schemeClr>
                </a:solidFill>
              </a:rPr>
              <a:t> or disclosed without the consent of the author © Peter Spence 1988</a:t>
            </a:r>
            <a:endParaRPr lang="en-US" sz="900" dirty="0">
              <a:solidFill>
                <a:schemeClr val="tx1">
                  <a:lumMod val="65000"/>
                  <a:lumOff val="35000"/>
                </a:schemeClr>
              </a:solidFill>
            </a:endParaRPr>
          </a:p>
        </p:txBody>
      </p:sp>
    </p:spTree>
    <p:extLst>
      <p:ext uri="{BB962C8B-B14F-4D97-AF65-F5344CB8AC3E}">
        <p14:creationId xmlns:p14="http://schemas.microsoft.com/office/powerpoint/2010/main" xmlns="" val="3786689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5" name="Rectangle 24"/>
          <p:cNvSpPr/>
          <p:nvPr/>
        </p:nvSpPr>
        <p:spPr>
          <a:xfrm>
            <a:off x="259453" y="5169554"/>
            <a:ext cx="8625309" cy="1393473"/>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46624" y="1086908"/>
            <a:ext cx="8599866" cy="403173"/>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72067" y="3413505"/>
            <a:ext cx="8599866" cy="1653429"/>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56888" y="1629280"/>
            <a:ext cx="8599866" cy="1667437"/>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0"/>
            <a:ext cx="9144000" cy="908051"/>
          </a:xfrm>
          <a:prstGeom prst="rect">
            <a:avLst/>
          </a:prstGeom>
          <a:gradFill flip="none" rotWithShape="1">
            <a:gsLst>
              <a:gs pos="0">
                <a:srgbClr val="F9009F"/>
              </a:gs>
              <a:gs pos="100000">
                <a:srgbClr val="F9009F"/>
              </a:gs>
              <a:gs pos="48000">
                <a:srgbClr val="FD93E4"/>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53197" y="129144"/>
            <a:ext cx="2836578" cy="646331"/>
          </a:xfrm>
          <a:prstGeom prst="rect">
            <a:avLst/>
          </a:prstGeom>
          <a:noFill/>
        </p:spPr>
        <p:txBody>
          <a:bodyPr wrap="square" rtlCol="0">
            <a:spAutoFit/>
          </a:bodyPr>
          <a:lstStyle/>
          <a:p>
            <a:r>
              <a:rPr lang="en-US" sz="3600" dirty="0" smtClean="0">
                <a:solidFill>
                  <a:srgbClr val="FFFFFF"/>
                </a:solidFill>
                <a:latin typeface="Gotham Medium"/>
                <a:cs typeface="Gotham Medium"/>
              </a:rPr>
              <a:t>SYNOPSIS</a:t>
            </a:r>
            <a:endParaRPr lang="en-US" sz="3600" dirty="0">
              <a:solidFill>
                <a:srgbClr val="FFFFFF"/>
              </a:solidFill>
              <a:latin typeface="Gotham Medium"/>
              <a:cs typeface="Gotham Medium"/>
            </a:endParaRPr>
          </a:p>
        </p:txBody>
      </p:sp>
      <p:sp>
        <p:nvSpPr>
          <p:cNvPr id="9" name="Rectangle 8"/>
          <p:cNvSpPr/>
          <p:nvPr/>
        </p:nvSpPr>
        <p:spPr>
          <a:xfrm>
            <a:off x="266489" y="1086908"/>
            <a:ext cx="8590265" cy="400110"/>
          </a:xfrm>
          <a:prstGeom prst="rect">
            <a:avLst/>
          </a:prstGeom>
        </p:spPr>
        <p:txBody>
          <a:bodyPr wrap="square">
            <a:spAutoFit/>
          </a:bodyPr>
          <a:lstStyle/>
          <a:p>
            <a:pPr algn="ctr">
              <a:spcBef>
                <a:spcPts val="0"/>
              </a:spcBef>
            </a:pPr>
            <a:r>
              <a:rPr lang="en-GB" sz="2000" dirty="0" smtClean="0">
                <a:latin typeface="Gotham Light"/>
                <a:cs typeface="Gotham Light"/>
              </a:rPr>
              <a:t>‘BUBBLEGUM’ IS A SURREAL TAKE ON THE MUSIC BUSINESS</a:t>
            </a:r>
          </a:p>
        </p:txBody>
      </p:sp>
      <p:sp>
        <p:nvSpPr>
          <p:cNvPr id="10" name="Rectangle 9"/>
          <p:cNvSpPr/>
          <p:nvPr/>
        </p:nvSpPr>
        <p:spPr>
          <a:xfrm>
            <a:off x="1796086" y="1770678"/>
            <a:ext cx="6829747" cy="1361911"/>
          </a:xfrm>
          <a:prstGeom prst="rect">
            <a:avLst/>
          </a:prstGeom>
          <a:solidFill>
            <a:schemeClr val="bg2"/>
          </a:solidFill>
        </p:spPr>
        <p:txBody>
          <a:bodyPr wrap="square">
            <a:spAutoFit/>
          </a:bodyPr>
          <a:lstStyle/>
          <a:p>
            <a:pPr>
              <a:spcBef>
                <a:spcPts val="0"/>
              </a:spcBef>
            </a:pPr>
            <a:r>
              <a:rPr lang="en-GB" sz="1600" b="1" dirty="0" smtClean="0">
                <a:latin typeface="Gotham Light"/>
                <a:cs typeface="Gotham Light"/>
              </a:rPr>
              <a:t>‘Flavour’ </a:t>
            </a:r>
            <a:r>
              <a:rPr lang="en-GB" sz="1050" dirty="0" smtClean="0">
                <a:latin typeface="Gotham Light"/>
                <a:cs typeface="Gotham Light"/>
              </a:rPr>
              <a:t>is a teenage boy </a:t>
            </a:r>
            <a:r>
              <a:rPr lang="en-GB" sz="1050" dirty="0" err="1" smtClean="0">
                <a:latin typeface="Gotham Light"/>
                <a:cs typeface="Gotham Light"/>
              </a:rPr>
              <a:t>popstar</a:t>
            </a:r>
            <a:r>
              <a:rPr lang="en-GB" sz="1050" dirty="0" smtClean="0">
                <a:latin typeface="Gotham Light"/>
                <a:cs typeface="Gotham Light"/>
              </a:rPr>
              <a:t> and is a virtual prisoner in ‘The Bubble,’ the corporate mansion of the </a:t>
            </a:r>
            <a:r>
              <a:rPr lang="en-GB" sz="1400" dirty="0" smtClean="0">
                <a:latin typeface="Gotham Light"/>
                <a:cs typeface="Gotham Light"/>
              </a:rPr>
              <a:t>Bubble Music Label</a:t>
            </a:r>
            <a:r>
              <a:rPr lang="en-GB" sz="1050" dirty="0" smtClean="0">
                <a:latin typeface="Gotham Light"/>
                <a:cs typeface="Gotham Light"/>
              </a:rPr>
              <a:t>, where under the constant watch of his chronically vain and obscenely rich manager and his security henchmen, he is forced to churn out songs of his angst-ridden soul. Corporately owned, The Bubble is a money-making </a:t>
            </a:r>
            <a:r>
              <a:rPr lang="en-GB" sz="1050" dirty="0" err="1" smtClean="0">
                <a:latin typeface="Gotham Light"/>
                <a:cs typeface="Gotham Light"/>
              </a:rPr>
              <a:t>popstar</a:t>
            </a:r>
            <a:r>
              <a:rPr lang="en-GB" sz="1050" dirty="0" smtClean="0">
                <a:latin typeface="Gotham Light"/>
                <a:cs typeface="Gotham Light"/>
              </a:rPr>
              <a:t>-factory and Flavour is only their current top-liner, where deprived of access to television, or newspapers, internet, mobile phone or social networking and conveyed to and from his concerts in blacked out limos, he is cocooned from any contact with the outside world and ordinary life which he longs to experience .</a:t>
            </a:r>
          </a:p>
        </p:txBody>
      </p:sp>
      <p:sp>
        <p:nvSpPr>
          <p:cNvPr id="11" name="Rectangle 10"/>
          <p:cNvSpPr/>
          <p:nvPr/>
        </p:nvSpPr>
        <p:spPr>
          <a:xfrm>
            <a:off x="429574" y="3571908"/>
            <a:ext cx="6947206" cy="1361911"/>
          </a:xfrm>
          <a:prstGeom prst="rect">
            <a:avLst/>
          </a:prstGeom>
          <a:solidFill>
            <a:srgbClr val="EEECE1"/>
          </a:solidFill>
        </p:spPr>
        <p:txBody>
          <a:bodyPr wrap="square">
            <a:spAutoFit/>
          </a:bodyPr>
          <a:lstStyle/>
          <a:p>
            <a:pPr>
              <a:spcBef>
                <a:spcPts val="0"/>
              </a:spcBef>
            </a:pPr>
            <a:r>
              <a:rPr lang="en-GB" sz="1600" b="1" dirty="0" smtClean="0">
                <a:latin typeface="Gotham Light"/>
                <a:cs typeface="Gotham Light"/>
              </a:rPr>
              <a:t>'Pristine' </a:t>
            </a:r>
            <a:r>
              <a:rPr lang="en-GB" sz="1050" dirty="0" smtClean="0">
                <a:latin typeface="Gotham Light"/>
                <a:cs typeface="Gotham Light"/>
              </a:rPr>
              <a:t>is a teenage girl at a nearby exclusive but cash-strapped Finishing School – Madame Myrtle’s </a:t>
            </a:r>
            <a:r>
              <a:rPr lang="en-GB" sz="1400" dirty="0" err="1" smtClean="0">
                <a:latin typeface="Gotham Light"/>
                <a:cs typeface="Gotham Light"/>
              </a:rPr>
              <a:t>Hooveroid</a:t>
            </a:r>
            <a:r>
              <a:rPr lang="en-GB" sz="1400" dirty="0" smtClean="0">
                <a:latin typeface="Gotham Light"/>
                <a:cs typeface="Gotham Light"/>
              </a:rPr>
              <a:t> Academy </a:t>
            </a:r>
            <a:r>
              <a:rPr lang="en-GB" sz="1050" dirty="0" smtClean="0">
                <a:latin typeface="Gotham Light"/>
                <a:cs typeface="Gotham Light"/>
              </a:rPr>
              <a:t>– which takes in lively young ladies and trains them to be servile housewives and mothers under the iron rod of its imperious Principal, Madame Myrtle. The Academy is under threat of closure and is on the look out for rich benefactors to bail it out. Here Pristine and her schoolmates, in contrast to Flavour, have their noses rubbed in ordinary and humdrum life and anything pertaining to finer feelings or emotions is roundly disapproved of. They long for a bit of glitz and glamour.</a:t>
            </a:r>
          </a:p>
        </p:txBody>
      </p:sp>
      <p:sp>
        <p:nvSpPr>
          <p:cNvPr id="12" name="Rectangle 11"/>
          <p:cNvSpPr/>
          <p:nvPr/>
        </p:nvSpPr>
        <p:spPr>
          <a:xfrm>
            <a:off x="442403" y="5282662"/>
            <a:ext cx="8294270" cy="1208023"/>
          </a:xfrm>
          <a:prstGeom prst="rect">
            <a:avLst/>
          </a:prstGeom>
          <a:solidFill>
            <a:srgbClr val="EEECE1"/>
          </a:solidFill>
        </p:spPr>
        <p:txBody>
          <a:bodyPr wrap="square">
            <a:spAutoFit/>
          </a:bodyPr>
          <a:lstStyle/>
          <a:p>
            <a:pPr>
              <a:spcBef>
                <a:spcPts val="0"/>
              </a:spcBef>
            </a:pPr>
            <a:r>
              <a:rPr lang="en-GB" sz="1050" dirty="0" smtClean="0">
                <a:latin typeface="Gotham Light"/>
                <a:cs typeface="Gotham Light"/>
              </a:rPr>
              <a:t>Their worlds are poles apart, and the chances of </a:t>
            </a:r>
            <a:r>
              <a:rPr lang="en-GB" sz="1400" dirty="0" smtClean="0">
                <a:latin typeface="Gotham Light"/>
                <a:cs typeface="Gotham Light"/>
              </a:rPr>
              <a:t>Flavour </a:t>
            </a:r>
            <a:r>
              <a:rPr lang="en-GB" sz="1050" dirty="0" smtClean="0">
                <a:latin typeface="Gotham Light"/>
                <a:cs typeface="Gotham Light"/>
              </a:rPr>
              <a:t>and </a:t>
            </a:r>
            <a:r>
              <a:rPr lang="en-GB" sz="1400" dirty="0" smtClean="0">
                <a:latin typeface="Gotham Light"/>
                <a:cs typeface="Gotham Light"/>
              </a:rPr>
              <a:t>Pristine </a:t>
            </a:r>
            <a:r>
              <a:rPr lang="en-GB" sz="1050" dirty="0" smtClean="0">
                <a:latin typeface="Gotham Light"/>
                <a:cs typeface="Gotham Light"/>
              </a:rPr>
              <a:t>ever meeting are remote, let alone their falling in love. Yet it happens when they meet on the only ‘neutral’ territory between their respective institutions  – the ashram of the bogus, flamboyant and self-serving guru </a:t>
            </a:r>
            <a:r>
              <a:rPr lang="en-GB" sz="1200" dirty="0" err="1" smtClean="0">
                <a:latin typeface="Gotham Light"/>
                <a:cs typeface="Gotham Light"/>
              </a:rPr>
              <a:t>Moneygrub</a:t>
            </a:r>
            <a:r>
              <a:rPr lang="en-GB" sz="1200" dirty="0" smtClean="0">
                <a:latin typeface="Gotham Light"/>
                <a:cs typeface="Gotham Light"/>
              </a:rPr>
              <a:t> Gaga </a:t>
            </a:r>
            <a:r>
              <a:rPr lang="en-GB" sz="1050" dirty="0" smtClean="0">
                <a:latin typeface="Gotham Light"/>
                <a:cs typeface="Gotham Light"/>
              </a:rPr>
              <a:t>– the Grand High Dolby – the only person whom </a:t>
            </a:r>
            <a:r>
              <a:rPr lang="en-GB" sz="1200" dirty="0" smtClean="0">
                <a:latin typeface="Gotham Light"/>
                <a:cs typeface="Gotham Light"/>
              </a:rPr>
              <a:t>Flavour </a:t>
            </a:r>
            <a:r>
              <a:rPr lang="en-GB" sz="1050" dirty="0" smtClean="0">
                <a:latin typeface="Gotham Light"/>
                <a:cs typeface="Gotham Light"/>
              </a:rPr>
              <a:t>is allowed to visit, but just for the spiritual counselling to inspire the songs. Here, </a:t>
            </a:r>
            <a:r>
              <a:rPr lang="en-GB" sz="1200" dirty="0" smtClean="0">
                <a:latin typeface="Gotham Light"/>
                <a:cs typeface="Gotham Light"/>
              </a:rPr>
              <a:t>Flavour </a:t>
            </a:r>
            <a:r>
              <a:rPr lang="en-GB" sz="1050" dirty="0" smtClean="0">
                <a:latin typeface="Gotham Light"/>
                <a:cs typeface="Gotham Light"/>
              </a:rPr>
              <a:t>manages to give his minders the slip disguised as a maintenance man and </a:t>
            </a:r>
            <a:r>
              <a:rPr lang="en-GB" sz="1200" dirty="0" smtClean="0">
                <a:latin typeface="Gotham Light"/>
                <a:cs typeface="Gotham Light"/>
              </a:rPr>
              <a:t>Pristine</a:t>
            </a:r>
            <a:r>
              <a:rPr lang="en-GB" sz="1050" dirty="0" smtClean="0">
                <a:latin typeface="Gotham Light"/>
                <a:cs typeface="Gotham Light"/>
              </a:rPr>
              <a:t>, suddenly talent-spotted as a potential </a:t>
            </a:r>
            <a:r>
              <a:rPr lang="en-GB" sz="1050" dirty="0" err="1" smtClean="0">
                <a:latin typeface="Gotham Light"/>
                <a:cs typeface="Gotham Light"/>
              </a:rPr>
              <a:t>popstar</a:t>
            </a:r>
            <a:r>
              <a:rPr lang="en-GB" sz="1050" dirty="0" smtClean="0">
                <a:latin typeface="Gotham Light"/>
                <a:cs typeface="Gotham Light"/>
              </a:rPr>
              <a:t>, finds herself being marched off to the </a:t>
            </a:r>
            <a:r>
              <a:rPr lang="en-GB" sz="1200" dirty="0" smtClean="0">
                <a:latin typeface="Gotham Light"/>
                <a:cs typeface="Gotham Light"/>
              </a:rPr>
              <a:t>Bubble </a:t>
            </a:r>
            <a:r>
              <a:rPr lang="en-GB" sz="1050" dirty="0" smtClean="0">
                <a:latin typeface="Gotham Light"/>
                <a:cs typeface="Gotham Light"/>
              </a:rPr>
              <a:t>. </a:t>
            </a:r>
          </a:p>
        </p:txBody>
      </p:sp>
      <p:pic>
        <p:nvPicPr>
          <p:cNvPr id="13" name="Picture 3" descr="SCN_0002.jpg"/>
          <p:cNvPicPr>
            <a:picLocks noChangeAspect="1"/>
          </p:cNvPicPr>
          <p:nvPr/>
        </p:nvPicPr>
        <p:blipFill rotWithShape="1">
          <a:blip r:embed="rId2" cstate="screen">
            <a:extLst>
              <a:ext uri="{BEBA8EAE-BF5A-486C-A8C5-ECC9F3942E4B}">
                <a14:imgProps xmlns:a14="http://schemas.microsoft.com/office/drawing/2010/main" xmlns="">
                  <a14:imgLayer r:embed="rId3">
                    <a14:imgEffect>
                      <a14:colorTemperature colorTemp="11200"/>
                    </a14:imgEffect>
                  </a14:imgLayer>
                </a14:imgProps>
              </a:ext>
            </a:extLst>
          </a:blip>
          <a:srcRect t="5425" r="6248" b="16822"/>
          <a:stretch/>
        </p:blipFill>
        <p:spPr bwMode="auto">
          <a:xfrm>
            <a:off x="429574" y="1796334"/>
            <a:ext cx="1071440" cy="12952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images.jpeg"/>
          <p:cNvPicPr>
            <a:picLocks noChangeAspect="1"/>
          </p:cNvPicPr>
          <p:nvPr/>
        </p:nvPicPr>
        <p:blipFill rotWithShape="1">
          <a:blip r:embed="rId4">
            <a:extLst>
              <a:ext uri="{BEBA8EAE-BF5A-486C-A8C5-ECC9F3942E4B}">
                <a14:imgProps xmlns:a14="http://schemas.microsoft.com/office/drawing/2010/main" xmlns="">
                  <a14:imgLayer r:embed="rId5">
                    <a14:imgEffect>
                      <a14:colorTemperature colorTemp="11200"/>
                    </a14:imgEffect>
                  </a14:imgLayer>
                </a14:imgProps>
              </a:ext>
              <a:ext uri="{28A0092B-C50C-407E-A947-70E740481C1C}">
                <a14:useLocalDpi xmlns:a14="http://schemas.microsoft.com/office/drawing/2010/main" xmlns="" val="0"/>
              </a:ext>
            </a:extLst>
          </a:blip>
          <a:srcRect l="16622" t="1" r="29641" b="5973"/>
          <a:stretch/>
        </p:blipFill>
        <p:spPr>
          <a:xfrm>
            <a:off x="7554393" y="3613899"/>
            <a:ext cx="1071440" cy="12589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 name="TextBox 25"/>
          <p:cNvSpPr txBox="1"/>
          <p:nvPr/>
        </p:nvSpPr>
        <p:spPr>
          <a:xfrm>
            <a:off x="167085" y="6627168"/>
            <a:ext cx="8809829" cy="230832"/>
          </a:xfrm>
          <a:prstGeom prst="rect">
            <a:avLst/>
          </a:prstGeom>
          <a:noFill/>
        </p:spPr>
        <p:txBody>
          <a:bodyPr wrap="none" rtlCol="0">
            <a:spAutoFit/>
          </a:bodyPr>
          <a:lstStyle/>
          <a:p>
            <a:pPr algn="ctr"/>
            <a:r>
              <a:rPr lang="en-US" sz="900" dirty="0" smtClean="0">
                <a:solidFill>
                  <a:schemeClr val="tx1">
                    <a:lumMod val="65000"/>
                    <a:lumOff val="35000"/>
                  </a:schemeClr>
                </a:solidFill>
              </a:rPr>
              <a:t>WARNING: The information and concepts contained within this document are confidential and must be not </a:t>
            </a:r>
            <a:r>
              <a:rPr lang="en-US" sz="900" dirty="0" err="1" smtClean="0">
                <a:solidFill>
                  <a:schemeClr val="tx1">
                    <a:lumMod val="65000"/>
                    <a:lumOff val="35000"/>
                  </a:schemeClr>
                </a:solidFill>
              </a:rPr>
              <a:t>utilised</a:t>
            </a:r>
            <a:r>
              <a:rPr lang="en-US" sz="900" dirty="0" smtClean="0">
                <a:solidFill>
                  <a:schemeClr val="tx1">
                    <a:lumMod val="65000"/>
                    <a:lumOff val="35000"/>
                  </a:schemeClr>
                </a:solidFill>
              </a:rPr>
              <a:t> or disclosed without the consent of the author © Peter Spence 1988</a:t>
            </a:r>
            <a:endParaRPr lang="en-US" sz="900" dirty="0">
              <a:solidFill>
                <a:schemeClr val="tx1">
                  <a:lumMod val="65000"/>
                  <a:lumOff val="35000"/>
                </a:schemeClr>
              </a:solidFill>
            </a:endParaRPr>
          </a:p>
        </p:txBody>
      </p:sp>
    </p:spTree>
    <p:extLst>
      <p:ext uri="{BB962C8B-B14F-4D97-AF65-F5344CB8AC3E}">
        <p14:creationId xmlns:p14="http://schemas.microsoft.com/office/powerpoint/2010/main" xmlns="" val="3786689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4" name="Rectangle 23"/>
          <p:cNvSpPr/>
          <p:nvPr/>
        </p:nvSpPr>
        <p:spPr>
          <a:xfrm>
            <a:off x="246624" y="1086908"/>
            <a:ext cx="8599866" cy="403173"/>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72067" y="4213893"/>
            <a:ext cx="8599866" cy="2327674"/>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72066" y="1629280"/>
            <a:ext cx="8584687" cy="2385785"/>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0"/>
            <a:ext cx="9144000" cy="908051"/>
          </a:xfrm>
          <a:prstGeom prst="rect">
            <a:avLst/>
          </a:prstGeom>
          <a:gradFill flip="none" rotWithShape="1">
            <a:gsLst>
              <a:gs pos="0">
                <a:srgbClr val="F9009F"/>
              </a:gs>
              <a:gs pos="100000">
                <a:srgbClr val="F9009F"/>
              </a:gs>
              <a:gs pos="48000">
                <a:srgbClr val="FD93E4"/>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53196" y="129144"/>
            <a:ext cx="5738031" cy="646331"/>
          </a:xfrm>
          <a:prstGeom prst="rect">
            <a:avLst/>
          </a:prstGeom>
          <a:noFill/>
        </p:spPr>
        <p:txBody>
          <a:bodyPr wrap="square" rtlCol="0">
            <a:spAutoFit/>
          </a:bodyPr>
          <a:lstStyle/>
          <a:p>
            <a:r>
              <a:rPr lang="en-US" sz="3600" dirty="0" smtClean="0">
                <a:solidFill>
                  <a:srgbClr val="FFFFFF"/>
                </a:solidFill>
                <a:latin typeface="Gotham Medium"/>
                <a:cs typeface="Gotham Medium"/>
              </a:rPr>
              <a:t>SYNOPSIS</a:t>
            </a:r>
            <a:endParaRPr lang="en-US" sz="3600" dirty="0">
              <a:solidFill>
                <a:srgbClr val="FFFFFF"/>
              </a:solidFill>
              <a:latin typeface="Gotham Medium"/>
              <a:cs typeface="Gotham Medium"/>
            </a:endParaRPr>
          </a:p>
        </p:txBody>
      </p:sp>
      <p:sp>
        <p:nvSpPr>
          <p:cNvPr id="9" name="Rectangle 8"/>
          <p:cNvSpPr/>
          <p:nvPr/>
        </p:nvSpPr>
        <p:spPr>
          <a:xfrm>
            <a:off x="266489" y="1086908"/>
            <a:ext cx="8590265" cy="400110"/>
          </a:xfrm>
          <a:prstGeom prst="rect">
            <a:avLst/>
          </a:prstGeom>
        </p:spPr>
        <p:txBody>
          <a:bodyPr wrap="square">
            <a:spAutoFit/>
          </a:bodyPr>
          <a:lstStyle/>
          <a:p>
            <a:pPr>
              <a:spcBef>
                <a:spcPts val="0"/>
              </a:spcBef>
            </a:pPr>
            <a:r>
              <a:rPr lang="en-GB" sz="2000" dirty="0" smtClean="0">
                <a:latin typeface="Gotham Light"/>
                <a:cs typeface="Gotham Light"/>
              </a:rPr>
              <a:t>CONTINUED</a:t>
            </a:r>
          </a:p>
        </p:txBody>
      </p:sp>
      <p:sp>
        <p:nvSpPr>
          <p:cNvPr id="10" name="Rectangle 9"/>
          <p:cNvSpPr/>
          <p:nvPr/>
        </p:nvSpPr>
        <p:spPr>
          <a:xfrm>
            <a:off x="1898719" y="1770678"/>
            <a:ext cx="6829747" cy="2154436"/>
          </a:xfrm>
          <a:prstGeom prst="rect">
            <a:avLst/>
          </a:prstGeom>
          <a:solidFill>
            <a:schemeClr val="bg2"/>
          </a:solidFill>
        </p:spPr>
        <p:txBody>
          <a:bodyPr wrap="square">
            <a:spAutoFit/>
          </a:bodyPr>
          <a:lstStyle/>
          <a:p>
            <a:pPr>
              <a:spcBef>
                <a:spcPts val="0"/>
              </a:spcBef>
            </a:pPr>
            <a:r>
              <a:rPr lang="en-GB" sz="1100" b="1" dirty="0" smtClean="0">
                <a:latin typeface="Gotham Light"/>
                <a:cs typeface="Gotham Light"/>
              </a:rPr>
              <a:t>All hell breaks loose when they are reported ‘missing’ and the double search for them begins, the </a:t>
            </a:r>
            <a:r>
              <a:rPr lang="en-GB" sz="1400" b="1" dirty="0" err="1" smtClean="0">
                <a:latin typeface="Gotham Light"/>
                <a:cs typeface="Gotham Light"/>
              </a:rPr>
              <a:t>Hooveroid</a:t>
            </a:r>
            <a:r>
              <a:rPr lang="en-GB" sz="1400" b="1" dirty="0" smtClean="0">
                <a:latin typeface="Gotham Light"/>
                <a:cs typeface="Gotham Light"/>
              </a:rPr>
              <a:t> Academy </a:t>
            </a:r>
            <a:r>
              <a:rPr lang="en-GB" sz="1100" b="1" dirty="0" smtClean="0">
                <a:latin typeface="Gotham Light"/>
                <a:cs typeface="Gotham Light"/>
              </a:rPr>
              <a:t>being the last place anyone would look for </a:t>
            </a:r>
            <a:r>
              <a:rPr lang="en-GB" sz="1600" b="1" dirty="0" smtClean="0">
                <a:latin typeface="Gotham Light"/>
                <a:cs typeface="Gotham Light"/>
              </a:rPr>
              <a:t>Flavour</a:t>
            </a:r>
            <a:r>
              <a:rPr lang="en-GB" sz="1100" b="1" dirty="0" smtClean="0">
                <a:latin typeface="Gotham Light"/>
                <a:cs typeface="Gotham Light"/>
              </a:rPr>
              <a:t>, the same going for </a:t>
            </a:r>
            <a:r>
              <a:rPr lang="en-GB" sz="1600" b="1" dirty="0" smtClean="0">
                <a:latin typeface="Gotham Light"/>
                <a:cs typeface="Gotham Light"/>
              </a:rPr>
              <a:t>Pristine</a:t>
            </a:r>
            <a:r>
              <a:rPr lang="en-GB" sz="1100" b="1" dirty="0" smtClean="0">
                <a:latin typeface="Gotham Light"/>
                <a:cs typeface="Gotham Light"/>
              </a:rPr>
              <a:t>, now undergoing a </a:t>
            </a:r>
            <a:r>
              <a:rPr lang="en-GB" sz="1400" b="1" dirty="0" smtClean="0">
                <a:latin typeface="Gotham Light"/>
                <a:cs typeface="Gotham Light"/>
              </a:rPr>
              <a:t>Bubble</a:t>
            </a:r>
            <a:r>
              <a:rPr lang="en-GB" sz="1100" b="1" dirty="0" smtClean="0">
                <a:latin typeface="Gotham Light"/>
                <a:cs typeface="Gotham Light"/>
              </a:rPr>
              <a:t>-style makeover. So there is plenty of time for them to experience their new environments. </a:t>
            </a:r>
            <a:r>
              <a:rPr lang="en-GB" sz="1400" b="1" dirty="0" smtClean="0">
                <a:latin typeface="Gotham Light"/>
                <a:cs typeface="Gotham Light"/>
              </a:rPr>
              <a:t>Flavour </a:t>
            </a:r>
            <a:r>
              <a:rPr lang="en-GB" sz="1100" b="1" dirty="0" smtClean="0">
                <a:latin typeface="Gotham Light"/>
                <a:cs typeface="Gotham Light"/>
              </a:rPr>
              <a:t>has the time of his life at the Academy finding out about ordinary life, though he doesn’t quite know what to make of it all and finds himself out of his depth. </a:t>
            </a:r>
            <a:r>
              <a:rPr lang="en-GB" sz="1400" b="1" dirty="0" smtClean="0">
                <a:latin typeface="Gotham Light"/>
                <a:cs typeface="Gotham Light"/>
              </a:rPr>
              <a:t>Madame Myrtle </a:t>
            </a:r>
            <a:r>
              <a:rPr lang="en-GB" sz="1100" b="1" dirty="0" smtClean="0">
                <a:latin typeface="Gotham Light"/>
                <a:cs typeface="Gotham Light"/>
              </a:rPr>
              <a:t>buoyed by finding a rich mystery benefactor to save the college mistakes Flavour for the maintenance man he is now dressed as and treats him with all the hauteur at her disposal.  The penalty for Flavour’s breach of </a:t>
            </a:r>
            <a:r>
              <a:rPr lang="en-GB" sz="1400" b="1" dirty="0" smtClean="0">
                <a:latin typeface="Gotham Light"/>
                <a:cs typeface="Gotham Light"/>
              </a:rPr>
              <a:t>Bubble </a:t>
            </a:r>
            <a:r>
              <a:rPr lang="en-GB" sz="1100" b="1" dirty="0" smtClean="0">
                <a:latin typeface="Gotham Light"/>
                <a:cs typeface="Gotham Light"/>
              </a:rPr>
              <a:t>protocol is that the management writes him off, and the pressure is on to launch </a:t>
            </a:r>
            <a:r>
              <a:rPr lang="en-GB" sz="1600" b="1" dirty="0" smtClean="0">
                <a:latin typeface="Gotham Light"/>
                <a:cs typeface="Gotham Light"/>
              </a:rPr>
              <a:t>Pristine </a:t>
            </a:r>
            <a:r>
              <a:rPr lang="en-GB" sz="1100" b="1" dirty="0" smtClean="0">
                <a:latin typeface="Gotham Light"/>
                <a:cs typeface="Gotham Light"/>
              </a:rPr>
              <a:t>as the next teenage sensation to replace him. </a:t>
            </a:r>
          </a:p>
        </p:txBody>
      </p:sp>
      <p:sp>
        <p:nvSpPr>
          <p:cNvPr id="11" name="Rectangle 10"/>
          <p:cNvSpPr/>
          <p:nvPr/>
        </p:nvSpPr>
        <p:spPr>
          <a:xfrm>
            <a:off x="429574" y="4407967"/>
            <a:ext cx="6883060" cy="1923604"/>
          </a:xfrm>
          <a:prstGeom prst="rect">
            <a:avLst/>
          </a:prstGeom>
          <a:solidFill>
            <a:srgbClr val="EEECE1"/>
          </a:solidFill>
        </p:spPr>
        <p:txBody>
          <a:bodyPr wrap="square">
            <a:spAutoFit/>
          </a:bodyPr>
          <a:lstStyle/>
          <a:p>
            <a:pPr>
              <a:spcBef>
                <a:spcPts val="0"/>
              </a:spcBef>
            </a:pPr>
            <a:r>
              <a:rPr lang="en-GB" sz="1100" b="1" dirty="0" smtClean="0">
                <a:latin typeface="Gotham Light"/>
                <a:cs typeface="Gotham Light"/>
              </a:rPr>
              <a:t>Once he hears what is happening to </a:t>
            </a:r>
            <a:r>
              <a:rPr lang="en-GB" sz="1600" b="1" dirty="0" smtClean="0">
                <a:latin typeface="Gotham Light"/>
                <a:cs typeface="Gotham Light"/>
              </a:rPr>
              <a:t>Pristine</a:t>
            </a:r>
            <a:r>
              <a:rPr lang="en-GB" sz="1100" b="1" dirty="0" smtClean="0">
                <a:latin typeface="Gotham Light"/>
                <a:cs typeface="Gotham Light"/>
              </a:rPr>
              <a:t>, </a:t>
            </a:r>
            <a:r>
              <a:rPr lang="en-GB" sz="1400" b="1" dirty="0" smtClean="0">
                <a:latin typeface="Gotham Light"/>
                <a:cs typeface="Gotham Light"/>
              </a:rPr>
              <a:t>Flavour</a:t>
            </a:r>
            <a:r>
              <a:rPr lang="en-GB" sz="1100" b="1" dirty="0" smtClean="0">
                <a:latin typeface="Gotham Light"/>
                <a:cs typeface="Gotham Light"/>
              </a:rPr>
              <a:t>, joined by the girls (and even </a:t>
            </a:r>
            <a:r>
              <a:rPr lang="en-GB" sz="1400" b="1" dirty="0" smtClean="0">
                <a:latin typeface="Gotham Light"/>
                <a:cs typeface="Gotham Light"/>
              </a:rPr>
              <a:t>Madame Myrtle </a:t>
            </a:r>
            <a:r>
              <a:rPr lang="en-GB" sz="1100" b="1" dirty="0" smtClean="0">
                <a:latin typeface="Gotham Light"/>
                <a:cs typeface="Gotham Light"/>
              </a:rPr>
              <a:t>herself) sets off on a full-scale attack on the </a:t>
            </a:r>
            <a:r>
              <a:rPr lang="en-GB" sz="1400" b="1" dirty="0" smtClean="0">
                <a:latin typeface="Gotham Light"/>
                <a:cs typeface="Gotham Light"/>
              </a:rPr>
              <a:t>Bubble </a:t>
            </a:r>
            <a:r>
              <a:rPr lang="en-GB" sz="1100" b="1" dirty="0" smtClean="0">
                <a:latin typeface="Gotham Light"/>
                <a:cs typeface="Gotham Light"/>
              </a:rPr>
              <a:t>to rescue her. Their plan is to expose the whole pop star exploitation racket for what it is and bring it to an end. After a successful invasion, the lovers are brought together again but a problem arises when the identity of the mogul behind  the </a:t>
            </a:r>
            <a:r>
              <a:rPr lang="en-GB" sz="1400" b="1" dirty="0" smtClean="0">
                <a:latin typeface="Gotham Light"/>
                <a:cs typeface="Gotham Light"/>
              </a:rPr>
              <a:t>Bubble’s </a:t>
            </a:r>
            <a:r>
              <a:rPr lang="en-GB" sz="1100" b="1" dirty="0" smtClean="0">
                <a:latin typeface="Gotham Light"/>
                <a:cs typeface="Gotham Light"/>
              </a:rPr>
              <a:t>whole operation is revealed: it turns out to be </a:t>
            </a:r>
            <a:r>
              <a:rPr lang="en-GB" sz="1100" b="1" dirty="0" err="1" smtClean="0">
                <a:latin typeface="Gotham Light"/>
                <a:cs typeface="Gotham Light"/>
              </a:rPr>
              <a:t>Pristine’s</a:t>
            </a:r>
            <a:r>
              <a:rPr lang="en-GB" sz="1100" b="1" dirty="0" smtClean="0">
                <a:latin typeface="Gotham Light"/>
                <a:cs typeface="Gotham Light"/>
              </a:rPr>
              <a:t> own father, also the very ‘mystery benefactor’ who has saved the </a:t>
            </a:r>
            <a:r>
              <a:rPr lang="en-GB" sz="1400" b="1" dirty="0" err="1" smtClean="0">
                <a:latin typeface="Gotham Light"/>
                <a:cs typeface="Gotham Light"/>
              </a:rPr>
              <a:t>Hooveroid</a:t>
            </a:r>
            <a:r>
              <a:rPr lang="en-GB" sz="1400" b="1" dirty="0" smtClean="0">
                <a:latin typeface="Gotham Light"/>
                <a:cs typeface="Gotham Light"/>
              </a:rPr>
              <a:t> Academy </a:t>
            </a:r>
            <a:r>
              <a:rPr lang="en-GB" sz="1100" b="1" dirty="0" smtClean="0">
                <a:latin typeface="Gotham Light"/>
                <a:cs typeface="Gotham Light"/>
              </a:rPr>
              <a:t>from closure. Promising to mend his ways, he negotiates a compromise whereby he packages </a:t>
            </a:r>
            <a:r>
              <a:rPr lang="en-GB" sz="1400" b="1" dirty="0" smtClean="0">
                <a:latin typeface="Gotham Light"/>
                <a:cs typeface="Gotham Light"/>
              </a:rPr>
              <a:t>Flavour </a:t>
            </a:r>
            <a:r>
              <a:rPr lang="en-GB" sz="1100" b="1" dirty="0" smtClean="0">
                <a:latin typeface="Gotham Light"/>
                <a:cs typeface="Gotham Light"/>
              </a:rPr>
              <a:t>and </a:t>
            </a:r>
            <a:r>
              <a:rPr lang="en-GB" sz="1400" b="1" dirty="0" smtClean="0">
                <a:latin typeface="Gotham Light"/>
                <a:cs typeface="Gotham Light"/>
              </a:rPr>
              <a:t>Pristine </a:t>
            </a:r>
            <a:r>
              <a:rPr lang="en-GB" sz="1100" b="1" dirty="0" smtClean="0">
                <a:latin typeface="Gotham Light"/>
                <a:cs typeface="Gotham Light"/>
              </a:rPr>
              <a:t>together as a duo and launches them as the next teenage sensation but without any restrictions on their freedoms or relationship.    </a:t>
            </a:r>
            <a:endParaRPr lang="en-GB" sz="800" dirty="0" smtClean="0">
              <a:latin typeface="Gotham Light"/>
              <a:cs typeface="Gotham Light"/>
            </a:endParaRPr>
          </a:p>
        </p:txBody>
      </p:sp>
      <p:pic>
        <p:nvPicPr>
          <p:cNvPr id="3" name="Picture 2" descr="3308791197_5cc14c1072_o.jpg"/>
          <p:cNvPicPr>
            <a:picLocks noChangeAspect="1"/>
          </p:cNvPicPr>
          <p:nvPr/>
        </p:nvPicPr>
        <p:blipFill rotWithShape="1">
          <a:blip r:embed="rId2">
            <a:extLst>
              <a:ext uri="{28A0092B-C50C-407E-A947-70E740481C1C}">
                <a14:useLocalDpi xmlns:a14="http://schemas.microsoft.com/office/drawing/2010/main" xmlns="" val="0"/>
              </a:ext>
            </a:extLst>
          </a:blip>
          <a:srcRect l="37696" r="19181"/>
          <a:stretch/>
        </p:blipFill>
        <p:spPr>
          <a:xfrm>
            <a:off x="429574" y="1796334"/>
            <a:ext cx="1311377" cy="2128780"/>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pic>
        <p:nvPicPr>
          <p:cNvPr id="4" name="Picture 3" descr="3809458-16x9-940x529.jpg"/>
          <p:cNvPicPr>
            <a:picLocks noChangeAspect="1"/>
          </p:cNvPicPr>
          <p:nvPr/>
        </p:nvPicPr>
        <p:blipFill rotWithShape="1">
          <a:blip r:embed="rId3">
            <a:extLst>
              <a:ext uri="{BEBA8EAE-BF5A-486C-A8C5-ECC9F3942E4B}">
                <a14:imgProps xmlns:a14="http://schemas.microsoft.com/office/drawing/2010/main" xmlns="">
                  <a14:imgLayer r:embed="rId4">
                    <a14:imgEffect>
                      <a14:colorTemperature colorTemp="11200"/>
                    </a14:imgEffect>
                  </a14:imgLayer>
                </a14:imgProps>
              </a:ext>
              <a:ext uri="{28A0092B-C50C-407E-A947-70E740481C1C}">
                <a14:useLocalDpi xmlns:a14="http://schemas.microsoft.com/office/drawing/2010/main" xmlns="" val="0"/>
              </a:ext>
            </a:extLst>
          </a:blip>
          <a:srcRect l="44573" t="2368" r="21152" b="-1"/>
          <a:stretch/>
        </p:blipFill>
        <p:spPr>
          <a:xfrm>
            <a:off x="7521584" y="4407967"/>
            <a:ext cx="1206882" cy="1934706"/>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20" name="TextBox 19"/>
          <p:cNvSpPr txBox="1"/>
          <p:nvPr/>
        </p:nvSpPr>
        <p:spPr>
          <a:xfrm>
            <a:off x="167085" y="6627168"/>
            <a:ext cx="8809829" cy="230832"/>
          </a:xfrm>
          <a:prstGeom prst="rect">
            <a:avLst/>
          </a:prstGeom>
          <a:noFill/>
        </p:spPr>
        <p:txBody>
          <a:bodyPr wrap="none" rtlCol="0">
            <a:spAutoFit/>
          </a:bodyPr>
          <a:lstStyle/>
          <a:p>
            <a:pPr algn="ctr"/>
            <a:r>
              <a:rPr lang="en-US" sz="900" dirty="0" smtClean="0">
                <a:solidFill>
                  <a:schemeClr val="tx1">
                    <a:lumMod val="65000"/>
                    <a:lumOff val="35000"/>
                  </a:schemeClr>
                </a:solidFill>
              </a:rPr>
              <a:t>WARNING: The information and concepts contained within this document are confidential and must be not </a:t>
            </a:r>
            <a:r>
              <a:rPr lang="en-US" sz="900" dirty="0" err="1" smtClean="0">
                <a:solidFill>
                  <a:schemeClr val="tx1">
                    <a:lumMod val="65000"/>
                    <a:lumOff val="35000"/>
                  </a:schemeClr>
                </a:solidFill>
              </a:rPr>
              <a:t>utilised</a:t>
            </a:r>
            <a:r>
              <a:rPr lang="en-US" sz="900" dirty="0" smtClean="0">
                <a:solidFill>
                  <a:schemeClr val="tx1">
                    <a:lumMod val="65000"/>
                    <a:lumOff val="35000"/>
                  </a:schemeClr>
                </a:solidFill>
              </a:rPr>
              <a:t> or disclosed without the consent of the author © Peter Spence 1988</a:t>
            </a:r>
            <a:endParaRPr lang="en-US" sz="900" dirty="0">
              <a:solidFill>
                <a:schemeClr val="tx1">
                  <a:lumMod val="65000"/>
                  <a:lumOff val="35000"/>
                </a:schemeClr>
              </a:solidFill>
            </a:endParaRPr>
          </a:p>
        </p:txBody>
      </p:sp>
    </p:spTree>
    <p:extLst>
      <p:ext uri="{BB962C8B-B14F-4D97-AF65-F5344CB8AC3E}">
        <p14:creationId xmlns:p14="http://schemas.microsoft.com/office/powerpoint/2010/main" xmlns="" val="1886313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908051"/>
          </a:xfrm>
          <a:prstGeom prst="rect">
            <a:avLst/>
          </a:prstGeom>
          <a:gradFill flip="none" rotWithShape="1">
            <a:gsLst>
              <a:gs pos="0">
                <a:srgbClr val="F9009F"/>
              </a:gs>
              <a:gs pos="100000">
                <a:srgbClr val="F9009F"/>
              </a:gs>
              <a:gs pos="48000">
                <a:srgbClr val="FD93E4"/>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53196" y="129144"/>
            <a:ext cx="5738031" cy="646331"/>
          </a:xfrm>
          <a:prstGeom prst="rect">
            <a:avLst/>
          </a:prstGeom>
          <a:noFill/>
        </p:spPr>
        <p:txBody>
          <a:bodyPr wrap="square" rtlCol="0">
            <a:spAutoFit/>
          </a:bodyPr>
          <a:lstStyle/>
          <a:p>
            <a:r>
              <a:rPr lang="en-US" sz="3600" dirty="0" smtClean="0">
                <a:solidFill>
                  <a:srgbClr val="FFFFFF"/>
                </a:solidFill>
                <a:latin typeface="Gotham Medium"/>
                <a:cs typeface="Gotham Medium"/>
              </a:rPr>
              <a:t>IMAGES</a:t>
            </a:r>
            <a:endParaRPr lang="en-US" sz="3600" dirty="0">
              <a:solidFill>
                <a:srgbClr val="FFFFFF"/>
              </a:solidFill>
              <a:latin typeface="Gotham Medium"/>
              <a:cs typeface="Gotham Medium"/>
            </a:endParaRPr>
          </a:p>
        </p:txBody>
      </p:sp>
      <p:pic>
        <p:nvPicPr>
          <p:cNvPr id="3" name="Picture 2" descr="3308791197_5cc14c1072_o.jpg"/>
          <p:cNvPicPr>
            <a:picLocks noChangeAspect="1"/>
          </p:cNvPicPr>
          <p:nvPr/>
        </p:nvPicPr>
        <p:blipFill rotWithShape="1">
          <a:blip r:embed="rId2">
            <a:extLst>
              <a:ext uri="{28A0092B-C50C-407E-A947-70E740481C1C}">
                <a14:useLocalDpi xmlns:a14="http://schemas.microsoft.com/office/drawing/2010/main" xmlns="" val="0"/>
              </a:ext>
            </a:extLst>
          </a:blip>
          <a:srcRect l="11525" t="597" r="-1035" b="21571"/>
          <a:stretch/>
        </p:blipFill>
        <p:spPr>
          <a:xfrm>
            <a:off x="6022048" y="4779320"/>
            <a:ext cx="2895144" cy="1762248"/>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Picture 3" descr="3809458-16x9-940x529.jpg"/>
          <p:cNvPicPr>
            <a:picLocks noChangeAspect="1"/>
          </p:cNvPicPr>
          <p:nvPr/>
        </p:nvPicPr>
        <p:blipFill rotWithShape="1">
          <a:blip r:embed="rId3">
            <a:extLst>
              <a:ext uri="{BEBA8EAE-BF5A-486C-A8C5-ECC9F3942E4B}">
                <a14:imgProps xmlns:a14="http://schemas.microsoft.com/office/drawing/2010/main" xmlns="">
                  <a14:imgLayer r:embed="rId4">
                    <a14:imgEffect>
                      <a14:colorTemperature colorTemp="11200"/>
                    </a14:imgEffect>
                  </a14:imgLayer>
                </a14:imgProps>
              </a:ext>
              <a:ext uri="{28A0092B-C50C-407E-A947-70E740481C1C}">
                <a14:useLocalDpi xmlns:a14="http://schemas.microsoft.com/office/drawing/2010/main" xmlns="" val="0"/>
              </a:ext>
            </a:extLst>
          </a:blip>
          <a:srcRect l="-2167" t="2368" r="13149" b="-1"/>
          <a:stretch/>
        </p:blipFill>
        <p:spPr>
          <a:xfrm>
            <a:off x="286614" y="1152633"/>
            <a:ext cx="5506461" cy="3398776"/>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25" name="Picture 24" descr="Hooveroids cropped.jpg"/>
          <p:cNvPicPr>
            <a:picLocks noChangeAspect="1"/>
          </p:cNvPicPr>
          <p:nvPr/>
        </p:nvPicPr>
        <p:blipFill rotWithShape="1">
          <a:blip r:embed="rId5" cstate="screen"/>
          <a:srcRect l="1918"/>
          <a:stretch/>
        </p:blipFill>
        <p:spPr>
          <a:xfrm>
            <a:off x="286614" y="4779319"/>
            <a:ext cx="3092362" cy="1762247"/>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32" name="Picture 3" descr="SCN_0002.jpg"/>
          <p:cNvPicPr>
            <a:picLocks noChangeAspect="1"/>
          </p:cNvPicPr>
          <p:nvPr/>
        </p:nvPicPr>
        <p:blipFill rotWithShape="1">
          <a:blip r:embed="rId6" cstate="screen">
            <a:extLst>
              <a:ext uri="{BEBA8EAE-BF5A-486C-A8C5-ECC9F3942E4B}">
                <a14:imgProps xmlns:a14="http://schemas.microsoft.com/office/drawing/2010/main" xmlns="">
                  <a14:imgLayer r:embed="rId7">
                    <a14:imgEffect>
                      <a14:colorTemperature colorTemp="11200"/>
                    </a14:imgEffect>
                  </a14:imgLayer>
                </a14:imgProps>
              </a:ext>
            </a:extLst>
          </a:blip>
          <a:srcRect t="5425" r="6248" b="43069"/>
          <a:stretch/>
        </p:blipFill>
        <p:spPr bwMode="auto">
          <a:xfrm>
            <a:off x="3592435" y="4779319"/>
            <a:ext cx="2200640" cy="1762248"/>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33" name="Picture 32" descr="images.jpeg"/>
          <p:cNvPicPr>
            <a:picLocks noChangeAspect="1"/>
          </p:cNvPicPr>
          <p:nvPr/>
        </p:nvPicPr>
        <p:blipFill rotWithShape="1">
          <a:blip r:embed="rId8">
            <a:extLst>
              <a:ext uri="{BEBA8EAE-BF5A-486C-A8C5-ECC9F3942E4B}">
                <a14:imgProps xmlns:a14="http://schemas.microsoft.com/office/drawing/2010/main" xmlns="">
                  <a14:imgLayer r:embed="rId9">
                    <a14:imgEffect>
                      <a14:colorTemperature colorTemp="11200"/>
                    </a14:imgEffect>
                  </a14:imgLayer>
                </a14:imgProps>
              </a:ext>
              <a:ext uri="{28A0092B-C50C-407E-A947-70E740481C1C}">
                <a14:useLocalDpi xmlns:a14="http://schemas.microsoft.com/office/drawing/2010/main" xmlns="" val="0"/>
              </a:ext>
            </a:extLst>
          </a:blip>
          <a:srcRect l="16622" t="1" r="29641" b="5973"/>
          <a:stretch/>
        </p:blipFill>
        <p:spPr>
          <a:xfrm>
            <a:off x="6022048" y="1149563"/>
            <a:ext cx="2895144" cy="3401846"/>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38" name="TextBox 37"/>
          <p:cNvSpPr txBox="1"/>
          <p:nvPr/>
        </p:nvSpPr>
        <p:spPr>
          <a:xfrm>
            <a:off x="167085" y="6627168"/>
            <a:ext cx="8809829" cy="230832"/>
          </a:xfrm>
          <a:prstGeom prst="rect">
            <a:avLst/>
          </a:prstGeom>
          <a:noFill/>
        </p:spPr>
        <p:txBody>
          <a:bodyPr wrap="none" rtlCol="0">
            <a:spAutoFit/>
          </a:bodyPr>
          <a:lstStyle/>
          <a:p>
            <a:pPr algn="ctr"/>
            <a:r>
              <a:rPr lang="en-US" sz="900" dirty="0" smtClean="0">
                <a:solidFill>
                  <a:schemeClr val="tx1">
                    <a:lumMod val="65000"/>
                    <a:lumOff val="35000"/>
                  </a:schemeClr>
                </a:solidFill>
              </a:rPr>
              <a:t>WARNING: The information and concepts contained within this document are confidential and must be not </a:t>
            </a:r>
            <a:r>
              <a:rPr lang="en-US" sz="900" dirty="0" err="1" smtClean="0">
                <a:solidFill>
                  <a:schemeClr val="tx1">
                    <a:lumMod val="65000"/>
                    <a:lumOff val="35000"/>
                  </a:schemeClr>
                </a:solidFill>
              </a:rPr>
              <a:t>utilised</a:t>
            </a:r>
            <a:r>
              <a:rPr lang="en-US" sz="900" dirty="0" smtClean="0">
                <a:solidFill>
                  <a:schemeClr val="tx1">
                    <a:lumMod val="65000"/>
                    <a:lumOff val="35000"/>
                  </a:schemeClr>
                </a:solidFill>
              </a:rPr>
              <a:t> or disclosed without the consent of the author © Peter Spence 1988</a:t>
            </a:r>
            <a:endParaRPr lang="en-US" sz="900" dirty="0">
              <a:solidFill>
                <a:schemeClr val="tx1">
                  <a:lumMod val="65000"/>
                  <a:lumOff val="35000"/>
                </a:schemeClr>
              </a:solidFill>
            </a:endParaRPr>
          </a:p>
        </p:txBody>
      </p:sp>
    </p:spTree>
    <p:extLst>
      <p:ext uri="{BB962C8B-B14F-4D97-AF65-F5344CB8AC3E}">
        <p14:creationId xmlns:p14="http://schemas.microsoft.com/office/powerpoint/2010/main" xmlns="" val="961229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6" name="Rectangle 25"/>
          <p:cNvSpPr/>
          <p:nvPr/>
        </p:nvSpPr>
        <p:spPr>
          <a:xfrm>
            <a:off x="246624" y="1599172"/>
            <a:ext cx="8593294" cy="1587376"/>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dirty="0" smtClean="0">
              <a:latin typeface="Gotham Light"/>
              <a:cs typeface="Gotham Light"/>
            </a:endParaRPr>
          </a:p>
        </p:txBody>
      </p:sp>
      <p:sp>
        <p:nvSpPr>
          <p:cNvPr id="27" name="Rectangle 26"/>
          <p:cNvSpPr/>
          <p:nvPr/>
        </p:nvSpPr>
        <p:spPr>
          <a:xfrm>
            <a:off x="253196" y="3344145"/>
            <a:ext cx="8593294" cy="1587376"/>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dirty="0" smtClean="0">
              <a:latin typeface="Gotham Light"/>
              <a:cs typeface="Gotham Light"/>
            </a:endParaRPr>
          </a:p>
        </p:txBody>
      </p:sp>
      <p:sp>
        <p:nvSpPr>
          <p:cNvPr id="28" name="Rectangle 27"/>
          <p:cNvSpPr/>
          <p:nvPr/>
        </p:nvSpPr>
        <p:spPr>
          <a:xfrm>
            <a:off x="264093" y="5009026"/>
            <a:ext cx="8593294" cy="1587376"/>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dirty="0" smtClean="0">
              <a:latin typeface="Gotham Light"/>
              <a:cs typeface="Gotham Light"/>
            </a:endParaRPr>
          </a:p>
        </p:txBody>
      </p:sp>
      <p:sp>
        <p:nvSpPr>
          <p:cNvPr id="24" name="Rectangle 23"/>
          <p:cNvSpPr/>
          <p:nvPr/>
        </p:nvSpPr>
        <p:spPr>
          <a:xfrm>
            <a:off x="246624" y="1055548"/>
            <a:ext cx="8599866" cy="403173"/>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dirty="0" smtClean="0">
              <a:latin typeface="Gotham Light"/>
              <a:cs typeface="Gotham Light"/>
            </a:endParaRPr>
          </a:p>
        </p:txBody>
      </p:sp>
      <p:sp>
        <p:nvSpPr>
          <p:cNvPr id="21" name="Rectangle 20"/>
          <p:cNvSpPr/>
          <p:nvPr/>
        </p:nvSpPr>
        <p:spPr>
          <a:xfrm>
            <a:off x="385460" y="1796174"/>
            <a:ext cx="4186540" cy="1202523"/>
          </a:xfrm>
          <a:prstGeom prst="rect">
            <a:avLst/>
          </a:prstGeom>
          <a:solidFill>
            <a:schemeClr val="bg2"/>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600" dirty="0" smtClean="0">
                <a:solidFill>
                  <a:srgbClr val="000000"/>
                </a:solidFill>
                <a:latin typeface="Gotham Light"/>
                <a:cs typeface="Gotham Light"/>
              </a:rPr>
              <a:t>THE BUBBLE: - the well protected head-quarters of Bubble Records, and sheltered home of their money-spinning pop-star FLAVOUR.</a:t>
            </a:r>
            <a:endParaRPr lang="en-US" sz="1600" dirty="0">
              <a:solidFill>
                <a:srgbClr val="000000"/>
              </a:solidFill>
              <a:latin typeface="Gotham Light"/>
              <a:cs typeface="Gotham Light"/>
            </a:endParaRPr>
          </a:p>
        </p:txBody>
      </p:sp>
      <p:sp>
        <p:nvSpPr>
          <p:cNvPr id="5" name="Rectangle 4"/>
          <p:cNvSpPr/>
          <p:nvPr/>
        </p:nvSpPr>
        <p:spPr>
          <a:xfrm>
            <a:off x="0" y="0"/>
            <a:ext cx="9144000" cy="908051"/>
          </a:xfrm>
          <a:prstGeom prst="rect">
            <a:avLst/>
          </a:prstGeom>
          <a:gradFill flip="none" rotWithShape="1">
            <a:gsLst>
              <a:gs pos="0">
                <a:srgbClr val="F9009F"/>
              </a:gs>
              <a:gs pos="100000">
                <a:srgbClr val="F9009F"/>
              </a:gs>
              <a:gs pos="48000">
                <a:srgbClr val="FD93E4"/>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53196" y="129144"/>
            <a:ext cx="5738031" cy="646331"/>
          </a:xfrm>
          <a:prstGeom prst="rect">
            <a:avLst/>
          </a:prstGeom>
          <a:noFill/>
        </p:spPr>
        <p:txBody>
          <a:bodyPr wrap="square" rtlCol="0">
            <a:spAutoFit/>
          </a:bodyPr>
          <a:lstStyle/>
          <a:p>
            <a:r>
              <a:rPr lang="en-US" sz="3600" dirty="0" smtClean="0">
                <a:solidFill>
                  <a:srgbClr val="FFFFFF"/>
                </a:solidFill>
                <a:latin typeface="Gotham Medium"/>
                <a:cs typeface="Gotham Medium"/>
              </a:rPr>
              <a:t>THE SCENES</a:t>
            </a:r>
            <a:endParaRPr lang="en-US" sz="3600" dirty="0">
              <a:solidFill>
                <a:srgbClr val="FFFFFF"/>
              </a:solidFill>
              <a:latin typeface="Gotham Medium"/>
              <a:cs typeface="Gotham Medium"/>
            </a:endParaRPr>
          </a:p>
        </p:txBody>
      </p:sp>
      <p:sp>
        <p:nvSpPr>
          <p:cNvPr id="9" name="Rectangle 8"/>
          <p:cNvSpPr/>
          <p:nvPr/>
        </p:nvSpPr>
        <p:spPr>
          <a:xfrm>
            <a:off x="286612" y="1053141"/>
            <a:ext cx="8570775" cy="1015663"/>
          </a:xfrm>
          <a:prstGeom prst="rect">
            <a:avLst/>
          </a:prstGeom>
        </p:spPr>
        <p:txBody>
          <a:bodyPr wrap="square">
            <a:spAutoFit/>
          </a:bodyPr>
          <a:lstStyle/>
          <a:p>
            <a:r>
              <a:rPr lang="en-GB" sz="2000" dirty="0" smtClean="0">
                <a:latin typeface="Gotham Light"/>
                <a:cs typeface="Gotham Light"/>
              </a:rPr>
              <a:t>The story takes place between the following scenes:</a:t>
            </a:r>
          </a:p>
          <a:p>
            <a:r>
              <a:rPr lang="en-GB" sz="2000" dirty="0" smtClean="0">
                <a:latin typeface="Gotham Light"/>
                <a:cs typeface="Gotham Light"/>
              </a:rPr>
              <a:t>.</a:t>
            </a:r>
          </a:p>
          <a:p>
            <a:endParaRPr lang="en-GB" sz="2000" dirty="0" smtClean="0">
              <a:latin typeface="Gotham Light"/>
              <a:cs typeface="Gotham Light"/>
            </a:endParaRPr>
          </a:p>
        </p:txBody>
      </p:sp>
      <p:pic>
        <p:nvPicPr>
          <p:cNvPr id="3" name="Picture 2" descr="3308791197_5cc14c1072_o.jpg"/>
          <p:cNvPicPr>
            <a:picLocks noChangeAspect="1"/>
          </p:cNvPicPr>
          <p:nvPr/>
        </p:nvPicPr>
        <p:blipFill rotWithShape="1">
          <a:blip r:embed="rId2">
            <a:extLst>
              <a:ext uri="{28A0092B-C50C-407E-A947-70E740481C1C}">
                <a14:useLocalDpi xmlns:a14="http://schemas.microsoft.com/office/drawing/2010/main" xmlns="" val="0"/>
              </a:ext>
            </a:extLst>
          </a:blip>
          <a:srcRect t="25443" b="28825"/>
          <a:stretch/>
        </p:blipFill>
        <p:spPr>
          <a:xfrm>
            <a:off x="385459" y="3521019"/>
            <a:ext cx="3988609" cy="1292711"/>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pic>
        <p:nvPicPr>
          <p:cNvPr id="4" name="Picture 3" descr="3809458-16x9-940x529.jpg"/>
          <p:cNvPicPr>
            <a:picLocks noChangeAspect="1"/>
          </p:cNvPicPr>
          <p:nvPr/>
        </p:nvPicPr>
        <p:blipFill rotWithShape="1">
          <a:blip r:embed="rId3">
            <a:extLst>
              <a:ext uri="{BEBA8EAE-BF5A-486C-A8C5-ECC9F3942E4B}">
                <a14:imgProps xmlns:a14="http://schemas.microsoft.com/office/drawing/2010/main" xmlns="">
                  <a14:imgLayer r:embed="rId4">
                    <a14:imgEffect>
                      <a14:colorTemperature colorTemp="11200"/>
                    </a14:imgEffect>
                  </a14:imgLayer>
                </a14:imgProps>
              </a:ext>
              <a:ext uri="{28A0092B-C50C-407E-A947-70E740481C1C}">
                <a14:useLocalDpi xmlns:a14="http://schemas.microsoft.com/office/drawing/2010/main" xmlns="" val="0"/>
              </a:ext>
            </a:extLst>
          </a:blip>
          <a:srcRect l="1157" t="12881" r="-1157" b="39288"/>
          <a:stretch/>
        </p:blipFill>
        <p:spPr>
          <a:xfrm>
            <a:off x="4750333" y="5239625"/>
            <a:ext cx="4089585" cy="1165547"/>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22" name="Rectangle 21"/>
          <p:cNvSpPr/>
          <p:nvPr/>
        </p:nvSpPr>
        <p:spPr>
          <a:xfrm>
            <a:off x="4572000" y="3521020"/>
            <a:ext cx="4133393" cy="1292711"/>
          </a:xfrm>
          <a:prstGeom prst="rect">
            <a:avLst/>
          </a:prstGeom>
          <a:solidFill>
            <a:schemeClr val="bg2"/>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600" dirty="0" smtClean="0">
                <a:solidFill>
                  <a:srgbClr val="000000"/>
                </a:solidFill>
                <a:latin typeface="Gotham Light"/>
                <a:cs typeface="Gotham Light"/>
              </a:rPr>
              <a:t>MADAM MYRTLE'S HOOVEROID ACADEMY - an Alternative Finishing School, dedicated to turning out innocent young girls as middle-aged housewives. </a:t>
            </a:r>
            <a:endParaRPr lang="en-US" sz="1600" dirty="0">
              <a:solidFill>
                <a:srgbClr val="000000"/>
              </a:solidFill>
              <a:latin typeface="Gotham Light"/>
              <a:cs typeface="Gotham Light"/>
            </a:endParaRPr>
          </a:p>
        </p:txBody>
      </p:sp>
      <p:sp>
        <p:nvSpPr>
          <p:cNvPr id="25" name="Rectangle 24"/>
          <p:cNvSpPr/>
          <p:nvPr/>
        </p:nvSpPr>
        <p:spPr>
          <a:xfrm>
            <a:off x="385461" y="5237842"/>
            <a:ext cx="4186539" cy="1167330"/>
          </a:xfrm>
          <a:prstGeom prst="rect">
            <a:avLst/>
          </a:prstGeom>
          <a:solidFill>
            <a:schemeClr val="bg2"/>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600" dirty="0" smtClean="0">
                <a:solidFill>
                  <a:srgbClr val="000000"/>
                </a:solidFill>
                <a:latin typeface="Gotham Light"/>
                <a:cs typeface="Gotham Light"/>
              </a:rPr>
              <a:t>THE TEMPLE OF THE GRAND HIGH DOLBY where GURU MONEYGRUB GAGA  spiritual adviser to the stars, and millionaire holds court.</a:t>
            </a:r>
            <a:endParaRPr lang="en-US" sz="1600" dirty="0">
              <a:solidFill>
                <a:srgbClr val="000000"/>
              </a:solidFill>
              <a:latin typeface="Gotham Light"/>
              <a:cs typeface="Gotham Light"/>
            </a:endParaRPr>
          </a:p>
        </p:txBody>
      </p:sp>
      <p:pic>
        <p:nvPicPr>
          <p:cNvPr id="8" name="Picture 7" descr="sahmri_foyer_2_web.jpg"/>
          <p:cNvPicPr>
            <a:picLocks noChangeAspect="1"/>
          </p:cNvPicPr>
          <p:nvPr/>
        </p:nvPicPr>
        <p:blipFill rotWithShape="1">
          <a:blip r:embed="rId5">
            <a:extLst>
              <a:ext uri="{28A0092B-C50C-407E-A947-70E740481C1C}">
                <a14:useLocalDpi xmlns:a14="http://schemas.microsoft.com/office/drawing/2010/main" xmlns="" val="0"/>
              </a:ext>
            </a:extLst>
          </a:blip>
          <a:srcRect t="45911"/>
          <a:stretch/>
        </p:blipFill>
        <p:spPr>
          <a:xfrm>
            <a:off x="4750333" y="1796175"/>
            <a:ext cx="3955060" cy="12025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 name="TextBox 28"/>
          <p:cNvSpPr txBox="1"/>
          <p:nvPr/>
        </p:nvSpPr>
        <p:spPr>
          <a:xfrm>
            <a:off x="167085" y="6627168"/>
            <a:ext cx="8809829" cy="230832"/>
          </a:xfrm>
          <a:prstGeom prst="rect">
            <a:avLst/>
          </a:prstGeom>
          <a:noFill/>
        </p:spPr>
        <p:txBody>
          <a:bodyPr wrap="none" rtlCol="0">
            <a:spAutoFit/>
          </a:bodyPr>
          <a:lstStyle/>
          <a:p>
            <a:pPr algn="ctr"/>
            <a:r>
              <a:rPr lang="en-US" sz="900" dirty="0" smtClean="0">
                <a:solidFill>
                  <a:schemeClr val="tx1">
                    <a:lumMod val="65000"/>
                    <a:lumOff val="35000"/>
                  </a:schemeClr>
                </a:solidFill>
              </a:rPr>
              <a:t>WARNING: The information and concepts contained within this document are confidential and must be not </a:t>
            </a:r>
            <a:r>
              <a:rPr lang="en-US" sz="900" dirty="0" err="1" smtClean="0">
                <a:solidFill>
                  <a:schemeClr val="tx1">
                    <a:lumMod val="65000"/>
                    <a:lumOff val="35000"/>
                  </a:schemeClr>
                </a:solidFill>
              </a:rPr>
              <a:t>utilised</a:t>
            </a:r>
            <a:r>
              <a:rPr lang="en-US" sz="900" dirty="0" smtClean="0">
                <a:solidFill>
                  <a:schemeClr val="tx1">
                    <a:lumMod val="65000"/>
                    <a:lumOff val="35000"/>
                  </a:schemeClr>
                </a:solidFill>
              </a:rPr>
              <a:t> or disclosed without the consent of the author © Peter Spence 1988</a:t>
            </a:r>
            <a:endParaRPr lang="en-US" sz="900" dirty="0">
              <a:solidFill>
                <a:schemeClr val="tx1">
                  <a:lumMod val="65000"/>
                  <a:lumOff val="35000"/>
                </a:schemeClr>
              </a:solidFill>
            </a:endParaRPr>
          </a:p>
        </p:txBody>
      </p:sp>
    </p:spTree>
    <p:extLst>
      <p:ext uri="{BB962C8B-B14F-4D97-AF65-F5344CB8AC3E}">
        <p14:creationId xmlns:p14="http://schemas.microsoft.com/office/powerpoint/2010/main" xmlns="" val="1290176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8" name="Rectangle 47"/>
          <p:cNvSpPr/>
          <p:nvPr/>
        </p:nvSpPr>
        <p:spPr>
          <a:xfrm>
            <a:off x="184712" y="5712768"/>
            <a:ext cx="8770985" cy="914400"/>
          </a:xfrm>
          <a:prstGeom prst="rect">
            <a:avLst/>
          </a:prstGeom>
          <a:solidFill>
            <a:schemeClr val="bg1"/>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GB" sz="1600" b="1" dirty="0" smtClean="0">
                <a:solidFill>
                  <a:srgbClr val="000000"/>
                </a:solidFill>
                <a:latin typeface="Gotham Light"/>
                <a:cs typeface="Gotham Light"/>
              </a:rPr>
              <a:t>CHORUS</a:t>
            </a:r>
            <a:endParaRPr lang="en-GB" sz="1200" b="1" dirty="0" smtClean="0">
              <a:solidFill>
                <a:srgbClr val="000000"/>
              </a:solidFill>
              <a:latin typeface="Gotham Light"/>
              <a:cs typeface="Gotham Light"/>
            </a:endParaRPr>
          </a:p>
        </p:txBody>
      </p:sp>
      <p:sp>
        <p:nvSpPr>
          <p:cNvPr id="49" name="Rectangle 48"/>
          <p:cNvSpPr/>
          <p:nvPr/>
        </p:nvSpPr>
        <p:spPr>
          <a:xfrm>
            <a:off x="184712" y="4568532"/>
            <a:ext cx="8770985" cy="914400"/>
          </a:xfrm>
          <a:prstGeom prst="rect">
            <a:avLst/>
          </a:prstGeom>
          <a:solidFill>
            <a:schemeClr val="bg1"/>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lang="en-GB" sz="1600" b="1" dirty="0" smtClean="0">
                <a:solidFill>
                  <a:srgbClr val="000000"/>
                </a:solidFill>
                <a:latin typeface="Gotham Light"/>
                <a:cs typeface="Gotham Light"/>
              </a:rPr>
              <a:t>HOOVEROID ACADEMY</a:t>
            </a:r>
          </a:p>
        </p:txBody>
      </p:sp>
      <p:sp>
        <p:nvSpPr>
          <p:cNvPr id="35" name="Rectangle 34"/>
          <p:cNvSpPr/>
          <p:nvPr/>
        </p:nvSpPr>
        <p:spPr>
          <a:xfrm>
            <a:off x="184712" y="3424296"/>
            <a:ext cx="8770985" cy="914400"/>
          </a:xfrm>
          <a:prstGeom prst="rect">
            <a:avLst/>
          </a:prstGeom>
          <a:solidFill>
            <a:schemeClr val="bg1"/>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GB" sz="1600" b="1" dirty="0" smtClean="0">
                <a:solidFill>
                  <a:srgbClr val="000000"/>
                </a:solidFill>
                <a:latin typeface="Gotham Light"/>
                <a:cs typeface="Gotham Light"/>
              </a:rPr>
              <a:t>OTHER SIGNIFICANTS</a:t>
            </a:r>
          </a:p>
        </p:txBody>
      </p:sp>
      <p:sp>
        <p:nvSpPr>
          <p:cNvPr id="30" name="Rectangle 29"/>
          <p:cNvSpPr/>
          <p:nvPr/>
        </p:nvSpPr>
        <p:spPr>
          <a:xfrm>
            <a:off x="184712" y="2280060"/>
            <a:ext cx="8770985" cy="914400"/>
          </a:xfrm>
          <a:prstGeom prst="rect">
            <a:avLst/>
          </a:prstGeom>
          <a:solidFill>
            <a:schemeClr val="bg1"/>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lang="en-GB" sz="1600" b="1" dirty="0" smtClean="0">
                <a:solidFill>
                  <a:srgbClr val="000000"/>
                </a:solidFill>
                <a:latin typeface="Gotham Light"/>
                <a:cs typeface="Gotham Light"/>
              </a:rPr>
              <a:t>THE BACKING GROUP</a:t>
            </a:r>
          </a:p>
        </p:txBody>
      </p:sp>
      <p:sp>
        <p:nvSpPr>
          <p:cNvPr id="50" name="Rectangle 49"/>
          <p:cNvSpPr/>
          <p:nvPr/>
        </p:nvSpPr>
        <p:spPr>
          <a:xfrm>
            <a:off x="184712" y="1135824"/>
            <a:ext cx="8770985" cy="914400"/>
          </a:xfrm>
          <a:prstGeom prst="rect">
            <a:avLst/>
          </a:prstGeom>
          <a:solidFill>
            <a:schemeClr val="bg1"/>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GB" sz="1600" b="1" dirty="0" smtClean="0">
                <a:solidFill>
                  <a:srgbClr val="000000"/>
                </a:solidFill>
                <a:latin typeface="Gotham Light"/>
                <a:cs typeface="Gotham Light"/>
              </a:rPr>
              <a:t>BUBBLE RECORDS</a:t>
            </a:r>
          </a:p>
        </p:txBody>
      </p:sp>
      <p:sp>
        <p:nvSpPr>
          <p:cNvPr id="5" name="Rectangle 4"/>
          <p:cNvSpPr/>
          <p:nvPr/>
        </p:nvSpPr>
        <p:spPr>
          <a:xfrm>
            <a:off x="0" y="0"/>
            <a:ext cx="9144000" cy="908051"/>
          </a:xfrm>
          <a:prstGeom prst="rect">
            <a:avLst/>
          </a:prstGeom>
          <a:gradFill flip="none" rotWithShape="1">
            <a:gsLst>
              <a:gs pos="0">
                <a:srgbClr val="F9009F"/>
              </a:gs>
              <a:gs pos="100000">
                <a:srgbClr val="F9009F"/>
              </a:gs>
              <a:gs pos="48000">
                <a:srgbClr val="FD93E4"/>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53196" y="129144"/>
            <a:ext cx="5738031" cy="646331"/>
          </a:xfrm>
          <a:prstGeom prst="rect">
            <a:avLst/>
          </a:prstGeom>
          <a:noFill/>
        </p:spPr>
        <p:txBody>
          <a:bodyPr wrap="square" rtlCol="0">
            <a:spAutoFit/>
          </a:bodyPr>
          <a:lstStyle/>
          <a:p>
            <a:r>
              <a:rPr lang="en-US" sz="3600" dirty="0" smtClean="0">
                <a:solidFill>
                  <a:srgbClr val="FFFFFF"/>
                </a:solidFill>
                <a:latin typeface="Gotham Medium"/>
                <a:cs typeface="Gotham Medium"/>
              </a:rPr>
              <a:t>MAIN CHARACTERS</a:t>
            </a:r>
            <a:endParaRPr lang="en-US" sz="3600" dirty="0">
              <a:solidFill>
                <a:srgbClr val="FFFFFF"/>
              </a:solidFill>
              <a:latin typeface="Gotham Medium"/>
              <a:cs typeface="Gotham Medium"/>
            </a:endParaRPr>
          </a:p>
        </p:txBody>
      </p:sp>
      <p:sp>
        <p:nvSpPr>
          <p:cNvPr id="20" name="Rectangle 19"/>
          <p:cNvSpPr/>
          <p:nvPr/>
        </p:nvSpPr>
        <p:spPr>
          <a:xfrm>
            <a:off x="253196" y="1544054"/>
            <a:ext cx="1951369" cy="403173"/>
          </a:xfrm>
          <a:prstGeom prst="rect">
            <a:avLst/>
          </a:prstGeom>
          <a:solidFill>
            <a:schemeClr val="bg2"/>
          </a:solidFill>
          <a:ln w="3175" cmpd="sng">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latin typeface="Gotham Light"/>
                <a:cs typeface="Gotham Light"/>
              </a:rPr>
              <a:t>FLAVOUR  </a:t>
            </a:r>
          </a:p>
          <a:p>
            <a:pPr algn="ctr"/>
            <a:r>
              <a:rPr lang="en-US" sz="1200" dirty="0" err="1" smtClean="0">
                <a:solidFill>
                  <a:schemeClr val="tx1"/>
                </a:solidFill>
                <a:latin typeface="Gotham Light"/>
                <a:cs typeface="Gotham Light"/>
              </a:rPr>
              <a:t>Rockstar</a:t>
            </a:r>
            <a:r>
              <a:rPr lang="en-US" sz="1200" dirty="0" smtClean="0">
                <a:solidFill>
                  <a:schemeClr val="tx1"/>
                </a:solidFill>
                <a:latin typeface="Gotham Light"/>
                <a:cs typeface="Gotham Light"/>
              </a:rPr>
              <a:t>, Prince of Sob</a:t>
            </a:r>
            <a:endParaRPr lang="en-US" sz="1200" dirty="0">
              <a:solidFill>
                <a:schemeClr val="tx1"/>
              </a:solidFill>
              <a:latin typeface="Gotham Light"/>
              <a:cs typeface="Gotham Light"/>
            </a:endParaRPr>
          </a:p>
        </p:txBody>
      </p:sp>
      <p:sp>
        <p:nvSpPr>
          <p:cNvPr id="22" name="Rectangle 21"/>
          <p:cNvSpPr/>
          <p:nvPr/>
        </p:nvSpPr>
        <p:spPr>
          <a:xfrm>
            <a:off x="2451358" y="1549110"/>
            <a:ext cx="1951369" cy="403173"/>
          </a:xfrm>
          <a:prstGeom prst="rect">
            <a:avLst/>
          </a:prstGeom>
          <a:solidFill>
            <a:schemeClr val="bg2"/>
          </a:solidFill>
          <a:ln w="3175" cmpd="sng">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solidFill>
                  <a:srgbClr val="000000"/>
                </a:solidFill>
                <a:latin typeface="Gotham Light"/>
                <a:cs typeface="Gotham Light"/>
              </a:rPr>
              <a:t>HEAP  </a:t>
            </a:r>
          </a:p>
          <a:p>
            <a:pPr algn="ctr"/>
            <a:r>
              <a:rPr lang="en-GB" sz="1200" dirty="0">
                <a:solidFill>
                  <a:srgbClr val="000000"/>
                </a:solidFill>
                <a:latin typeface="Gotham Light"/>
                <a:cs typeface="Gotham Light"/>
              </a:rPr>
              <a:t>h</a:t>
            </a:r>
            <a:r>
              <a:rPr lang="en-GB" sz="1200" dirty="0" smtClean="0">
                <a:solidFill>
                  <a:srgbClr val="000000"/>
                </a:solidFill>
                <a:latin typeface="Gotham Light"/>
                <a:cs typeface="Gotham Light"/>
              </a:rPr>
              <a:t>is Manager</a:t>
            </a:r>
          </a:p>
        </p:txBody>
      </p:sp>
      <p:sp>
        <p:nvSpPr>
          <p:cNvPr id="25" name="Rectangle 24"/>
          <p:cNvSpPr/>
          <p:nvPr/>
        </p:nvSpPr>
        <p:spPr>
          <a:xfrm>
            <a:off x="4641643" y="1544054"/>
            <a:ext cx="1951369" cy="403173"/>
          </a:xfrm>
          <a:prstGeom prst="rect">
            <a:avLst/>
          </a:prstGeom>
          <a:solidFill>
            <a:schemeClr val="bg2"/>
          </a:solidFill>
          <a:ln w="3175" cmpd="sng">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solidFill>
                  <a:srgbClr val="000000"/>
                </a:solidFill>
                <a:latin typeface="Gotham Light"/>
                <a:cs typeface="Gotham Light"/>
              </a:rPr>
              <a:t>HOOD </a:t>
            </a:r>
          </a:p>
          <a:p>
            <a:pPr algn="ctr"/>
            <a:r>
              <a:rPr lang="en-GB" sz="1200" dirty="0" smtClean="0">
                <a:solidFill>
                  <a:srgbClr val="000000"/>
                </a:solidFill>
                <a:latin typeface="Gotham Light"/>
                <a:cs typeface="Gotham Light"/>
              </a:rPr>
              <a:t>His minder</a:t>
            </a:r>
            <a:endParaRPr lang="en-US" sz="1200" dirty="0">
              <a:solidFill>
                <a:srgbClr val="000000"/>
              </a:solidFill>
              <a:latin typeface="Gotham Light"/>
              <a:cs typeface="Gotham Light"/>
            </a:endParaRPr>
          </a:p>
        </p:txBody>
      </p:sp>
      <p:sp>
        <p:nvSpPr>
          <p:cNvPr id="26" name="Rectangle 25"/>
          <p:cNvSpPr/>
          <p:nvPr/>
        </p:nvSpPr>
        <p:spPr>
          <a:xfrm>
            <a:off x="6881036" y="1538998"/>
            <a:ext cx="1951369" cy="403173"/>
          </a:xfrm>
          <a:prstGeom prst="rect">
            <a:avLst/>
          </a:prstGeom>
          <a:solidFill>
            <a:schemeClr val="bg2"/>
          </a:solidFill>
          <a:ln w="3175" cmpd="sng">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solidFill>
                  <a:srgbClr val="000000"/>
                </a:solidFill>
                <a:latin typeface="Gotham Light"/>
                <a:cs typeface="Gotham Light"/>
              </a:rPr>
              <a:t>HENCH </a:t>
            </a:r>
          </a:p>
          <a:p>
            <a:pPr algn="ctr"/>
            <a:r>
              <a:rPr lang="en-GB" sz="1200" dirty="0" smtClean="0">
                <a:solidFill>
                  <a:srgbClr val="000000"/>
                </a:solidFill>
                <a:latin typeface="Gotham Light"/>
                <a:cs typeface="Gotham Light"/>
              </a:rPr>
              <a:t>His other minder</a:t>
            </a:r>
          </a:p>
        </p:txBody>
      </p:sp>
      <p:sp>
        <p:nvSpPr>
          <p:cNvPr id="27" name="Rectangle 26"/>
          <p:cNvSpPr/>
          <p:nvPr/>
        </p:nvSpPr>
        <p:spPr>
          <a:xfrm>
            <a:off x="2489579" y="2687938"/>
            <a:ext cx="1951369" cy="403173"/>
          </a:xfrm>
          <a:prstGeom prst="rect">
            <a:avLst/>
          </a:prstGeom>
          <a:solidFill>
            <a:schemeClr val="bg2"/>
          </a:solidFill>
          <a:ln w="3175" cmpd="sng">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latin typeface="Gotham Light"/>
                <a:cs typeface="Gotham Light"/>
              </a:rPr>
              <a:t>ANATHEMA</a:t>
            </a:r>
          </a:p>
        </p:txBody>
      </p:sp>
      <p:sp>
        <p:nvSpPr>
          <p:cNvPr id="28" name="Rectangle 27"/>
          <p:cNvSpPr/>
          <p:nvPr/>
        </p:nvSpPr>
        <p:spPr>
          <a:xfrm>
            <a:off x="4698859" y="2687938"/>
            <a:ext cx="1951369" cy="403173"/>
          </a:xfrm>
          <a:prstGeom prst="rect">
            <a:avLst/>
          </a:prstGeom>
          <a:solidFill>
            <a:schemeClr val="bg2"/>
          </a:solidFill>
          <a:ln w="3175" cmpd="sng">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solidFill>
                  <a:srgbClr val="000000"/>
                </a:solidFill>
                <a:latin typeface="Gotham Light"/>
                <a:cs typeface="Gotham Light"/>
              </a:rPr>
              <a:t>CLEAROCIL</a:t>
            </a:r>
          </a:p>
        </p:txBody>
      </p:sp>
      <p:sp>
        <p:nvSpPr>
          <p:cNvPr id="29" name="Rectangle 28"/>
          <p:cNvSpPr/>
          <p:nvPr/>
        </p:nvSpPr>
        <p:spPr>
          <a:xfrm>
            <a:off x="6878026" y="2687938"/>
            <a:ext cx="1951369" cy="403173"/>
          </a:xfrm>
          <a:prstGeom prst="rect">
            <a:avLst/>
          </a:prstGeom>
          <a:solidFill>
            <a:schemeClr val="bg2"/>
          </a:solidFill>
          <a:ln w="3175" cmpd="sng">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solidFill>
                  <a:srgbClr val="000000"/>
                </a:solidFill>
                <a:latin typeface="Gotham Light"/>
                <a:cs typeface="Gotham Light"/>
              </a:rPr>
              <a:t> SIDE SALAD</a:t>
            </a:r>
          </a:p>
          <a:p>
            <a:pPr algn="ctr"/>
            <a:r>
              <a:rPr lang="en-GB" sz="1200" dirty="0" smtClean="0">
                <a:solidFill>
                  <a:srgbClr val="000000"/>
                </a:solidFill>
                <a:latin typeface="Gotham Light"/>
                <a:cs typeface="Gotham Light"/>
              </a:rPr>
              <a:t>his Pal</a:t>
            </a:r>
          </a:p>
        </p:txBody>
      </p:sp>
      <p:sp>
        <p:nvSpPr>
          <p:cNvPr id="31" name="Rectangle 30"/>
          <p:cNvSpPr/>
          <p:nvPr/>
        </p:nvSpPr>
        <p:spPr>
          <a:xfrm>
            <a:off x="280299" y="3774307"/>
            <a:ext cx="1951369" cy="403173"/>
          </a:xfrm>
          <a:prstGeom prst="rect">
            <a:avLst/>
          </a:prstGeom>
          <a:solidFill>
            <a:schemeClr val="bg2"/>
          </a:solidFill>
          <a:ln w="3175" cmpd="sng">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latin typeface="Gotham Light"/>
                <a:cs typeface="Gotham Light"/>
              </a:rPr>
              <a:t>GURU MONEYGRUB </a:t>
            </a:r>
            <a:r>
              <a:rPr lang="en-US" sz="1200" dirty="0" smtClean="0">
                <a:solidFill>
                  <a:schemeClr val="tx1"/>
                </a:solidFill>
                <a:latin typeface="Gotham Light"/>
                <a:cs typeface="Gotham Light"/>
              </a:rPr>
              <a:t>GAGA</a:t>
            </a:r>
          </a:p>
        </p:txBody>
      </p:sp>
      <p:sp>
        <p:nvSpPr>
          <p:cNvPr id="32" name="Rectangle 31"/>
          <p:cNvSpPr/>
          <p:nvPr/>
        </p:nvSpPr>
        <p:spPr>
          <a:xfrm>
            <a:off x="2489579" y="3774307"/>
            <a:ext cx="1951369" cy="403173"/>
          </a:xfrm>
          <a:prstGeom prst="rect">
            <a:avLst/>
          </a:prstGeom>
          <a:solidFill>
            <a:schemeClr val="bg2"/>
          </a:solidFill>
          <a:ln w="3175" cmpd="sng">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solidFill>
                  <a:srgbClr val="000000"/>
                </a:solidFill>
                <a:latin typeface="Gotham Light"/>
                <a:cs typeface="Gotham Light"/>
              </a:rPr>
              <a:t>BOD SQUENCH </a:t>
            </a:r>
          </a:p>
          <a:p>
            <a:pPr algn="ctr"/>
            <a:r>
              <a:rPr lang="en-GB" sz="1200" dirty="0" smtClean="0">
                <a:solidFill>
                  <a:srgbClr val="000000"/>
                </a:solidFill>
                <a:latin typeface="Gotham Light"/>
                <a:cs typeface="Gotham Light"/>
              </a:rPr>
              <a:t>Guru's Acolyte</a:t>
            </a:r>
          </a:p>
        </p:txBody>
      </p:sp>
      <p:sp>
        <p:nvSpPr>
          <p:cNvPr id="36" name="Rectangle 35"/>
          <p:cNvSpPr/>
          <p:nvPr/>
        </p:nvSpPr>
        <p:spPr>
          <a:xfrm>
            <a:off x="2451358" y="4960783"/>
            <a:ext cx="1951369" cy="403173"/>
          </a:xfrm>
          <a:prstGeom prst="rect">
            <a:avLst/>
          </a:prstGeom>
          <a:solidFill>
            <a:schemeClr val="bg2"/>
          </a:solidFill>
          <a:ln w="3175" cmpd="sng">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latin typeface="Gotham Light"/>
                <a:cs typeface="Gotham Light"/>
              </a:rPr>
              <a:t>PRISTINE </a:t>
            </a:r>
          </a:p>
          <a:p>
            <a:pPr algn="ctr"/>
            <a:r>
              <a:rPr lang="en-US" sz="1200" dirty="0" smtClean="0">
                <a:solidFill>
                  <a:schemeClr val="tx1"/>
                </a:solidFill>
                <a:latin typeface="Gotham Light"/>
                <a:cs typeface="Gotham Light"/>
              </a:rPr>
              <a:t>Academy Student</a:t>
            </a:r>
          </a:p>
        </p:txBody>
      </p:sp>
      <p:sp>
        <p:nvSpPr>
          <p:cNvPr id="37" name="Rectangle 36"/>
          <p:cNvSpPr/>
          <p:nvPr/>
        </p:nvSpPr>
        <p:spPr>
          <a:xfrm>
            <a:off x="4698859" y="4960783"/>
            <a:ext cx="1951369" cy="403173"/>
          </a:xfrm>
          <a:prstGeom prst="rect">
            <a:avLst/>
          </a:prstGeom>
          <a:solidFill>
            <a:schemeClr val="bg2"/>
          </a:solidFill>
          <a:ln w="3175" cmpd="sng">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solidFill>
                  <a:srgbClr val="000000"/>
                </a:solidFill>
                <a:latin typeface="Gotham Light"/>
                <a:cs typeface="Gotham Light"/>
              </a:rPr>
              <a:t>CREDA </a:t>
            </a:r>
          </a:p>
          <a:p>
            <a:pPr algn="ctr"/>
            <a:r>
              <a:rPr lang="en-GB" sz="1200" dirty="0" smtClean="0">
                <a:solidFill>
                  <a:srgbClr val="000000"/>
                </a:solidFill>
                <a:latin typeface="Gotham Light"/>
                <a:cs typeface="Gotham Light"/>
              </a:rPr>
              <a:t>her Room Mate</a:t>
            </a:r>
          </a:p>
        </p:txBody>
      </p:sp>
      <p:sp>
        <p:nvSpPr>
          <p:cNvPr id="38" name="Rectangle 37"/>
          <p:cNvSpPr/>
          <p:nvPr/>
        </p:nvSpPr>
        <p:spPr>
          <a:xfrm>
            <a:off x="7004328" y="3774307"/>
            <a:ext cx="1951369" cy="403173"/>
          </a:xfrm>
          <a:prstGeom prst="rect">
            <a:avLst/>
          </a:prstGeom>
          <a:solidFill>
            <a:schemeClr val="bg2"/>
          </a:solidFill>
          <a:ln w="3175" cmpd="sng">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solidFill>
                  <a:srgbClr val="000000"/>
                </a:solidFill>
                <a:latin typeface="Gotham Light"/>
                <a:cs typeface="Gotham Light"/>
              </a:rPr>
              <a:t>TOUCHWOOD </a:t>
            </a:r>
          </a:p>
          <a:p>
            <a:pPr algn="ctr"/>
            <a:r>
              <a:rPr lang="en-GB" sz="1200" dirty="0" smtClean="0">
                <a:solidFill>
                  <a:srgbClr val="000000"/>
                </a:solidFill>
                <a:latin typeface="Gotham Light"/>
                <a:cs typeface="Gotham Light"/>
              </a:rPr>
              <a:t>the Caretaker</a:t>
            </a:r>
          </a:p>
        </p:txBody>
      </p:sp>
      <p:sp>
        <p:nvSpPr>
          <p:cNvPr id="39" name="Rectangle 38"/>
          <p:cNvSpPr/>
          <p:nvPr/>
        </p:nvSpPr>
        <p:spPr>
          <a:xfrm>
            <a:off x="6908139" y="4960783"/>
            <a:ext cx="1951369" cy="403173"/>
          </a:xfrm>
          <a:prstGeom prst="rect">
            <a:avLst/>
          </a:prstGeom>
          <a:solidFill>
            <a:schemeClr val="bg2"/>
          </a:solidFill>
          <a:ln w="3175" cmpd="sng">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solidFill>
                  <a:srgbClr val="000000"/>
                </a:solidFill>
                <a:latin typeface="Gotham Light"/>
                <a:cs typeface="Gotham Light"/>
              </a:rPr>
              <a:t>MADAM MYRTLE </a:t>
            </a:r>
            <a:r>
              <a:rPr lang="en-GB" sz="1200" dirty="0" smtClean="0">
                <a:solidFill>
                  <a:srgbClr val="000000"/>
                </a:solidFill>
                <a:latin typeface="Gotham Light"/>
                <a:cs typeface="Gotham Light"/>
              </a:rPr>
              <a:t>College Principal</a:t>
            </a:r>
          </a:p>
        </p:txBody>
      </p:sp>
      <p:sp>
        <p:nvSpPr>
          <p:cNvPr id="40" name="Rectangle 39"/>
          <p:cNvSpPr/>
          <p:nvPr/>
        </p:nvSpPr>
        <p:spPr>
          <a:xfrm>
            <a:off x="4698859" y="3774307"/>
            <a:ext cx="1951369" cy="403173"/>
          </a:xfrm>
          <a:prstGeom prst="rect">
            <a:avLst/>
          </a:prstGeom>
          <a:solidFill>
            <a:schemeClr val="bg2"/>
          </a:solidFill>
          <a:ln w="3175" cmpd="sng">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latin typeface="Gotham Light"/>
                <a:cs typeface="Gotham Light"/>
              </a:rPr>
              <a:t>TIGHTWAD </a:t>
            </a:r>
          </a:p>
          <a:p>
            <a:pPr algn="ctr"/>
            <a:r>
              <a:rPr lang="en-US" sz="1200" dirty="0" smtClean="0">
                <a:solidFill>
                  <a:schemeClr val="tx1"/>
                </a:solidFill>
                <a:latin typeface="Gotham Light"/>
                <a:cs typeface="Gotham Light"/>
              </a:rPr>
              <a:t>a rich Tycoon</a:t>
            </a:r>
          </a:p>
        </p:txBody>
      </p:sp>
      <p:sp>
        <p:nvSpPr>
          <p:cNvPr id="44" name="Rectangle 43"/>
          <p:cNvSpPr/>
          <p:nvPr/>
        </p:nvSpPr>
        <p:spPr>
          <a:xfrm>
            <a:off x="267470" y="6125305"/>
            <a:ext cx="1951369" cy="403173"/>
          </a:xfrm>
          <a:prstGeom prst="rect">
            <a:avLst/>
          </a:prstGeom>
          <a:solidFill>
            <a:schemeClr val="bg2"/>
          </a:solidFill>
          <a:ln w="3175" cmpd="sng">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latin typeface="Gotham Light"/>
                <a:cs typeface="Gotham Light"/>
              </a:rPr>
              <a:t>HOOVEROIDS</a:t>
            </a:r>
          </a:p>
        </p:txBody>
      </p:sp>
      <p:sp>
        <p:nvSpPr>
          <p:cNvPr id="45" name="Rectangle 44"/>
          <p:cNvSpPr/>
          <p:nvPr/>
        </p:nvSpPr>
        <p:spPr>
          <a:xfrm>
            <a:off x="2476750" y="6125305"/>
            <a:ext cx="1951369" cy="403173"/>
          </a:xfrm>
          <a:prstGeom prst="rect">
            <a:avLst/>
          </a:prstGeom>
          <a:solidFill>
            <a:schemeClr val="bg2"/>
          </a:solidFill>
          <a:ln w="3175" cmpd="sng">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solidFill>
                  <a:srgbClr val="000000"/>
                </a:solidFill>
                <a:latin typeface="Gotham Light"/>
                <a:cs typeface="Gotham Light"/>
              </a:rPr>
              <a:t>GURU'S DEVOTEES</a:t>
            </a:r>
          </a:p>
        </p:txBody>
      </p:sp>
      <p:sp>
        <p:nvSpPr>
          <p:cNvPr id="46" name="Rectangle 45"/>
          <p:cNvSpPr/>
          <p:nvPr/>
        </p:nvSpPr>
        <p:spPr>
          <a:xfrm>
            <a:off x="4686030" y="6125305"/>
            <a:ext cx="1951369" cy="403173"/>
          </a:xfrm>
          <a:prstGeom prst="rect">
            <a:avLst/>
          </a:prstGeom>
          <a:solidFill>
            <a:schemeClr val="bg2"/>
          </a:solidFill>
          <a:ln w="3175" cmpd="sng">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solidFill>
                  <a:srgbClr val="000000"/>
                </a:solidFill>
                <a:latin typeface="Gotham Light"/>
                <a:cs typeface="Gotham Light"/>
              </a:rPr>
              <a:t>BUBBLIES</a:t>
            </a:r>
            <a:endParaRPr lang="en-US" sz="1200" b="1" dirty="0">
              <a:solidFill>
                <a:srgbClr val="000000"/>
              </a:solidFill>
              <a:latin typeface="Gotham Light"/>
              <a:cs typeface="Gotham Light"/>
            </a:endParaRPr>
          </a:p>
        </p:txBody>
      </p:sp>
      <p:sp>
        <p:nvSpPr>
          <p:cNvPr id="51" name="TextBox 50"/>
          <p:cNvSpPr txBox="1"/>
          <p:nvPr/>
        </p:nvSpPr>
        <p:spPr>
          <a:xfrm>
            <a:off x="167085" y="6627168"/>
            <a:ext cx="8809829" cy="230832"/>
          </a:xfrm>
          <a:prstGeom prst="rect">
            <a:avLst/>
          </a:prstGeom>
          <a:noFill/>
        </p:spPr>
        <p:txBody>
          <a:bodyPr wrap="none" rtlCol="0">
            <a:spAutoFit/>
          </a:bodyPr>
          <a:lstStyle/>
          <a:p>
            <a:pPr algn="ctr"/>
            <a:r>
              <a:rPr lang="en-US" sz="900" dirty="0" smtClean="0">
                <a:solidFill>
                  <a:schemeClr val="tx1">
                    <a:lumMod val="65000"/>
                    <a:lumOff val="35000"/>
                  </a:schemeClr>
                </a:solidFill>
              </a:rPr>
              <a:t>WARNING: The information and concepts contained within this document are confidential and must be not </a:t>
            </a:r>
            <a:r>
              <a:rPr lang="en-US" sz="900" dirty="0" err="1" smtClean="0">
                <a:solidFill>
                  <a:schemeClr val="tx1">
                    <a:lumMod val="65000"/>
                    <a:lumOff val="35000"/>
                  </a:schemeClr>
                </a:solidFill>
              </a:rPr>
              <a:t>utilised</a:t>
            </a:r>
            <a:r>
              <a:rPr lang="en-US" sz="900" dirty="0" smtClean="0">
                <a:solidFill>
                  <a:schemeClr val="tx1">
                    <a:lumMod val="65000"/>
                    <a:lumOff val="35000"/>
                  </a:schemeClr>
                </a:solidFill>
              </a:rPr>
              <a:t> or disclosed without the consent of the author © Peter Spence 1988</a:t>
            </a:r>
            <a:endParaRPr lang="en-US" sz="900" dirty="0">
              <a:solidFill>
                <a:schemeClr val="tx1">
                  <a:lumMod val="65000"/>
                  <a:lumOff val="35000"/>
                </a:schemeClr>
              </a:solidFill>
            </a:endParaRPr>
          </a:p>
        </p:txBody>
      </p:sp>
    </p:spTree>
    <p:extLst>
      <p:ext uri="{BB962C8B-B14F-4D97-AF65-F5344CB8AC3E}">
        <p14:creationId xmlns:p14="http://schemas.microsoft.com/office/powerpoint/2010/main" xmlns="" val="1290176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6" name="Rectangle 35"/>
          <p:cNvSpPr/>
          <p:nvPr/>
        </p:nvSpPr>
        <p:spPr>
          <a:xfrm>
            <a:off x="272067" y="3670564"/>
            <a:ext cx="8599866" cy="403173"/>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46624" y="1086908"/>
            <a:ext cx="8599866" cy="403173"/>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72067" y="4213893"/>
            <a:ext cx="8599866" cy="2327674"/>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72067" y="1629281"/>
            <a:ext cx="8571394" cy="1923987"/>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0"/>
            <a:ext cx="9144000" cy="908051"/>
          </a:xfrm>
          <a:prstGeom prst="rect">
            <a:avLst/>
          </a:prstGeom>
          <a:gradFill flip="none" rotWithShape="1">
            <a:gsLst>
              <a:gs pos="0">
                <a:srgbClr val="F9009F"/>
              </a:gs>
              <a:gs pos="100000">
                <a:srgbClr val="F9009F"/>
              </a:gs>
              <a:gs pos="48000">
                <a:srgbClr val="FD93E4"/>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53196" y="129144"/>
            <a:ext cx="5738031" cy="646331"/>
          </a:xfrm>
          <a:prstGeom prst="rect">
            <a:avLst/>
          </a:prstGeom>
          <a:noFill/>
        </p:spPr>
        <p:txBody>
          <a:bodyPr wrap="square" rtlCol="0">
            <a:spAutoFit/>
          </a:bodyPr>
          <a:lstStyle/>
          <a:p>
            <a:r>
              <a:rPr lang="en-US" sz="3600" dirty="0" smtClean="0">
                <a:solidFill>
                  <a:srgbClr val="FFFFFF"/>
                </a:solidFill>
                <a:latin typeface="Gotham Medium"/>
                <a:cs typeface="Gotham Medium"/>
              </a:rPr>
              <a:t>CHORUS</a:t>
            </a:r>
            <a:endParaRPr lang="en-US" sz="3600" dirty="0">
              <a:solidFill>
                <a:srgbClr val="FFFFFF"/>
              </a:solidFill>
              <a:latin typeface="Gotham Medium"/>
              <a:cs typeface="Gotham Medium"/>
            </a:endParaRPr>
          </a:p>
        </p:txBody>
      </p:sp>
      <p:sp>
        <p:nvSpPr>
          <p:cNvPr id="9" name="Rectangle 8"/>
          <p:cNvSpPr/>
          <p:nvPr/>
        </p:nvSpPr>
        <p:spPr>
          <a:xfrm>
            <a:off x="253196" y="1089971"/>
            <a:ext cx="8590265" cy="400110"/>
          </a:xfrm>
          <a:prstGeom prst="rect">
            <a:avLst/>
          </a:prstGeom>
        </p:spPr>
        <p:txBody>
          <a:bodyPr wrap="square">
            <a:spAutoFit/>
          </a:bodyPr>
          <a:lstStyle/>
          <a:p>
            <a:r>
              <a:rPr lang="en-US" sz="2000" dirty="0" smtClean="0">
                <a:solidFill>
                  <a:srgbClr val="000000"/>
                </a:solidFill>
                <a:latin typeface="Gotham Light"/>
                <a:cs typeface="Gotham Light"/>
              </a:rPr>
              <a:t>HOOVEROID ACADEMY STUDENTS</a:t>
            </a:r>
            <a:endParaRPr lang="en-US" sz="2000" dirty="0">
              <a:solidFill>
                <a:srgbClr val="000000"/>
              </a:solidFill>
              <a:latin typeface="Gotham Light"/>
              <a:cs typeface="Gotham Light"/>
            </a:endParaRPr>
          </a:p>
        </p:txBody>
      </p:sp>
      <p:pic>
        <p:nvPicPr>
          <p:cNvPr id="15" name="Picture 14" descr="Hooveroids cropped.jpg"/>
          <p:cNvPicPr>
            <a:picLocks noChangeAspect="1"/>
          </p:cNvPicPr>
          <p:nvPr/>
        </p:nvPicPr>
        <p:blipFill rotWithShape="1">
          <a:blip r:embed="rId2" cstate="screen">
            <a:extLst>
              <a:ext uri="{BEBA8EAE-BF5A-486C-A8C5-ECC9F3942E4B}">
                <a14:imgProps xmlns:a14="http://schemas.microsoft.com/office/drawing/2010/main" xmlns="">
                  <a14:imgLayer r:embed="rId3">
                    <a14:imgEffect>
                      <a14:colorTemperature colorTemp="11200"/>
                    </a14:imgEffect>
                  </a14:imgLayer>
                </a14:imgProps>
              </a:ext>
            </a:extLst>
          </a:blip>
          <a:srcRect l="-602" t="7605" r="-36" b="8009"/>
          <a:stretch/>
        </p:blipFill>
        <p:spPr>
          <a:xfrm>
            <a:off x="480890" y="1796334"/>
            <a:ext cx="3461010" cy="1601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devotees cropped.jpg"/>
          <p:cNvPicPr>
            <a:picLocks noChangeAspect="1"/>
          </p:cNvPicPr>
          <p:nvPr/>
        </p:nvPicPr>
        <p:blipFill rotWithShape="1">
          <a:blip r:embed="rId4" cstate="screen">
            <a:extLst>
              <a:ext uri="{BEBA8EAE-BF5A-486C-A8C5-ECC9F3942E4B}">
                <a14:imgProps xmlns:a14="http://schemas.microsoft.com/office/drawing/2010/main" xmlns="">
                  <a14:imgLayer r:embed="rId5">
                    <a14:imgEffect>
                      <a14:colorTemperature colorTemp="11200"/>
                    </a14:imgEffect>
                  </a14:imgLayer>
                </a14:imgProps>
              </a:ext>
            </a:extLst>
          </a:blip>
          <a:srcRect t="7009" b="12431"/>
          <a:stretch/>
        </p:blipFill>
        <p:spPr>
          <a:xfrm>
            <a:off x="4887919" y="4425780"/>
            <a:ext cx="3840547" cy="19614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Rectangle 19"/>
          <p:cNvSpPr/>
          <p:nvPr/>
        </p:nvSpPr>
        <p:spPr>
          <a:xfrm>
            <a:off x="4572000" y="2331087"/>
            <a:ext cx="1951369" cy="403173"/>
          </a:xfrm>
          <a:prstGeom prst="rect">
            <a:avLst/>
          </a:prstGeom>
          <a:solidFill>
            <a:schemeClr val="bg2"/>
          </a:solidFill>
          <a:ln w="3175" cmpd="sng">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Gotham Light"/>
                <a:cs typeface="Gotham Light"/>
              </a:rPr>
              <a:t>(MRS) SWARFEGA</a:t>
            </a:r>
            <a:endParaRPr lang="en-US" sz="1200" dirty="0">
              <a:solidFill>
                <a:schemeClr val="tx1"/>
              </a:solidFill>
              <a:latin typeface="Gotham Light"/>
              <a:cs typeface="Gotham Light"/>
            </a:endParaRPr>
          </a:p>
        </p:txBody>
      </p:sp>
      <p:sp>
        <p:nvSpPr>
          <p:cNvPr id="22" name="Rectangle 21"/>
          <p:cNvSpPr/>
          <p:nvPr/>
        </p:nvSpPr>
        <p:spPr>
          <a:xfrm>
            <a:off x="6777097" y="2344165"/>
            <a:ext cx="1951369" cy="403173"/>
          </a:xfrm>
          <a:prstGeom prst="rect">
            <a:avLst/>
          </a:prstGeom>
          <a:solidFill>
            <a:schemeClr val="bg2"/>
          </a:solidFill>
          <a:ln w="3175" cmpd="sng">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solidFill>
                  <a:srgbClr val="000000"/>
                </a:solidFill>
                <a:latin typeface="Gotham Light"/>
                <a:cs typeface="Gotham Light"/>
              </a:rPr>
              <a:t>(MRS) CLINGFILM</a:t>
            </a:r>
          </a:p>
        </p:txBody>
      </p:sp>
      <p:sp>
        <p:nvSpPr>
          <p:cNvPr id="25" name="Rectangle 24"/>
          <p:cNvSpPr/>
          <p:nvPr/>
        </p:nvSpPr>
        <p:spPr>
          <a:xfrm>
            <a:off x="4572000" y="1799343"/>
            <a:ext cx="1951369" cy="403173"/>
          </a:xfrm>
          <a:prstGeom prst="rect">
            <a:avLst/>
          </a:prstGeom>
          <a:solidFill>
            <a:schemeClr val="bg2"/>
          </a:solidFill>
          <a:ln w="3175" cmpd="sng">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solidFill>
                  <a:srgbClr val="000000"/>
                </a:solidFill>
                <a:latin typeface="Gotham Light"/>
                <a:cs typeface="Gotham Light"/>
              </a:rPr>
              <a:t>SOPHIE</a:t>
            </a:r>
            <a:endParaRPr lang="en-US" sz="1200" dirty="0">
              <a:solidFill>
                <a:srgbClr val="000000"/>
              </a:solidFill>
              <a:latin typeface="Gotham Light"/>
              <a:cs typeface="Gotham Light"/>
            </a:endParaRPr>
          </a:p>
        </p:txBody>
      </p:sp>
      <p:sp>
        <p:nvSpPr>
          <p:cNvPr id="26" name="Rectangle 25"/>
          <p:cNvSpPr/>
          <p:nvPr/>
        </p:nvSpPr>
        <p:spPr>
          <a:xfrm>
            <a:off x="6777097" y="1799343"/>
            <a:ext cx="1951369" cy="403173"/>
          </a:xfrm>
          <a:prstGeom prst="rect">
            <a:avLst/>
          </a:prstGeom>
          <a:solidFill>
            <a:schemeClr val="bg2"/>
          </a:solidFill>
          <a:ln w="3175" cmpd="sng">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solidFill>
                  <a:srgbClr val="000000"/>
                </a:solidFill>
                <a:latin typeface="Gotham Light"/>
                <a:cs typeface="Gotham Light"/>
              </a:rPr>
              <a:t>(MRS) BROBAT</a:t>
            </a:r>
          </a:p>
        </p:txBody>
      </p:sp>
      <p:sp>
        <p:nvSpPr>
          <p:cNvPr id="27" name="Rectangle 26"/>
          <p:cNvSpPr/>
          <p:nvPr/>
        </p:nvSpPr>
        <p:spPr>
          <a:xfrm>
            <a:off x="4572000" y="2872900"/>
            <a:ext cx="1951369" cy="403173"/>
          </a:xfrm>
          <a:prstGeom prst="rect">
            <a:avLst/>
          </a:prstGeom>
          <a:solidFill>
            <a:schemeClr val="bg2"/>
          </a:solidFill>
          <a:ln w="3175" cmpd="sng">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Gotham Light"/>
                <a:cs typeface="Gotham Light"/>
              </a:rPr>
              <a:t>(MRS) FLYMO</a:t>
            </a:r>
          </a:p>
        </p:txBody>
      </p:sp>
      <p:sp>
        <p:nvSpPr>
          <p:cNvPr id="29" name="Rectangle 28"/>
          <p:cNvSpPr/>
          <p:nvPr/>
        </p:nvSpPr>
        <p:spPr>
          <a:xfrm>
            <a:off x="429574" y="4949559"/>
            <a:ext cx="1951369" cy="403173"/>
          </a:xfrm>
          <a:prstGeom prst="rect">
            <a:avLst/>
          </a:prstGeom>
          <a:solidFill>
            <a:schemeClr val="bg2"/>
          </a:solidFill>
          <a:ln w="3175" cmpd="sng">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Gotham Light"/>
                <a:cs typeface="Gotham Light"/>
              </a:rPr>
              <a:t>WART</a:t>
            </a:r>
            <a:endParaRPr lang="en-US" sz="1200" dirty="0">
              <a:solidFill>
                <a:schemeClr val="tx1"/>
              </a:solidFill>
              <a:latin typeface="Gotham Light"/>
              <a:cs typeface="Gotham Light"/>
            </a:endParaRPr>
          </a:p>
        </p:txBody>
      </p:sp>
      <p:sp>
        <p:nvSpPr>
          <p:cNvPr id="30" name="Rectangle 29"/>
          <p:cNvSpPr/>
          <p:nvPr/>
        </p:nvSpPr>
        <p:spPr>
          <a:xfrm>
            <a:off x="2634671" y="4948435"/>
            <a:ext cx="1951369" cy="403173"/>
          </a:xfrm>
          <a:prstGeom prst="rect">
            <a:avLst/>
          </a:prstGeom>
          <a:solidFill>
            <a:schemeClr val="bg2"/>
          </a:solidFill>
          <a:ln w="3175" cmpd="sng">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solidFill>
                  <a:srgbClr val="000000"/>
                </a:solidFill>
                <a:latin typeface="Gotham Light"/>
                <a:cs typeface="Gotham Light"/>
              </a:rPr>
              <a:t>BOG</a:t>
            </a:r>
          </a:p>
        </p:txBody>
      </p:sp>
      <p:sp>
        <p:nvSpPr>
          <p:cNvPr id="31" name="Rectangle 30"/>
          <p:cNvSpPr/>
          <p:nvPr/>
        </p:nvSpPr>
        <p:spPr>
          <a:xfrm>
            <a:off x="429574" y="4407967"/>
            <a:ext cx="1951369" cy="403173"/>
          </a:xfrm>
          <a:prstGeom prst="rect">
            <a:avLst/>
          </a:prstGeom>
          <a:solidFill>
            <a:schemeClr val="bg2"/>
          </a:solidFill>
          <a:ln w="3175" cmpd="sng">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solidFill>
                  <a:srgbClr val="000000"/>
                </a:solidFill>
                <a:latin typeface="Gotham Light"/>
                <a:cs typeface="Gotham Light"/>
              </a:rPr>
              <a:t>MAGGOT</a:t>
            </a:r>
            <a:endParaRPr lang="en-US" sz="1200" dirty="0">
              <a:solidFill>
                <a:srgbClr val="000000"/>
              </a:solidFill>
              <a:latin typeface="Gotham Light"/>
              <a:cs typeface="Gotham Light"/>
            </a:endParaRPr>
          </a:p>
        </p:txBody>
      </p:sp>
      <p:sp>
        <p:nvSpPr>
          <p:cNvPr id="32" name="Rectangle 31"/>
          <p:cNvSpPr/>
          <p:nvPr/>
        </p:nvSpPr>
        <p:spPr>
          <a:xfrm>
            <a:off x="2634671" y="4425780"/>
            <a:ext cx="1951369" cy="403173"/>
          </a:xfrm>
          <a:prstGeom prst="rect">
            <a:avLst/>
          </a:prstGeom>
          <a:solidFill>
            <a:schemeClr val="bg2"/>
          </a:solidFill>
          <a:ln w="3175" cmpd="sng">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solidFill>
                  <a:srgbClr val="000000"/>
                </a:solidFill>
                <a:latin typeface="Gotham Light"/>
                <a:cs typeface="Gotham Light"/>
              </a:rPr>
              <a:t>SLUG</a:t>
            </a:r>
          </a:p>
        </p:txBody>
      </p:sp>
      <p:sp>
        <p:nvSpPr>
          <p:cNvPr id="33" name="Rectangle 32"/>
          <p:cNvSpPr/>
          <p:nvPr/>
        </p:nvSpPr>
        <p:spPr>
          <a:xfrm>
            <a:off x="429574" y="5491151"/>
            <a:ext cx="1951369" cy="403173"/>
          </a:xfrm>
          <a:prstGeom prst="rect">
            <a:avLst/>
          </a:prstGeom>
          <a:solidFill>
            <a:schemeClr val="bg2"/>
          </a:solidFill>
          <a:ln w="3175" cmpd="sng">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Gotham Light"/>
                <a:cs typeface="Gotham Light"/>
              </a:rPr>
              <a:t>WORM</a:t>
            </a:r>
          </a:p>
        </p:txBody>
      </p:sp>
      <p:sp>
        <p:nvSpPr>
          <p:cNvPr id="34" name="Rectangle 33"/>
          <p:cNvSpPr/>
          <p:nvPr/>
        </p:nvSpPr>
        <p:spPr>
          <a:xfrm>
            <a:off x="2634671" y="5486682"/>
            <a:ext cx="1951369" cy="403173"/>
          </a:xfrm>
          <a:prstGeom prst="rect">
            <a:avLst/>
          </a:prstGeom>
          <a:solidFill>
            <a:schemeClr val="bg2"/>
          </a:solidFill>
          <a:ln w="3175" cmpd="sng">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solidFill>
                  <a:srgbClr val="000000"/>
                </a:solidFill>
                <a:latin typeface="Gotham Light"/>
                <a:cs typeface="Gotham Light"/>
              </a:rPr>
              <a:t>SLIME</a:t>
            </a:r>
          </a:p>
        </p:txBody>
      </p:sp>
      <p:sp>
        <p:nvSpPr>
          <p:cNvPr id="35" name="Rectangle 34"/>
          <p:cNvSpPr/>
          <p:nvPr/>
        </p:nvSpPr>
        <p:spPr>
          <a:xfrm>
            <a:off x="281668" y="3671171"/>
            <a:ext cx="8590265" cy="400110"/>
          </a:xfrm>
          <a:prstGeom prst="rect">
            <a:avLst/>
          </a:prstGeom>
          <a:solidFill>
            <a:schemeClr val="bg1"/>
          </a:solidFill>
          <a:ln>
            <a:solidFill>
              <a:schemeClr val="bg1">
                <a:lumMod val="75000"/>
              </a:schemeClr>
            </a:solidFill>
          </a:ln>
        </p:spPr>
        <p:txBody>
          <a:bodyPr wrap="square">
            <a:spAutoFit/>
          </a:bodyPr>
          <a:lstStyle/>
          <a:p>
            <a:pPr algn="r"/>
            <a:r>
              <a:rPr lang="en-US" sz="2000" dirty="0" smtClean="0">
                <a:solidFill>
                  <a:srgbClr val="000000"/>
                </a:solidFill>
                <a:latin typeface="Gotham Light"/>
                <a:cs typeface="Gotham Light"/>
              </a:rPr>
              <a:t>DEVOTEES OF GURU GAGA</a:t>
            </a:r>
            <a:endParaRPr lang="en-US" sz="2000" dirty="0">
              <a:solidFill>
                <a:srgbClr val="000000"/>
              </a:solidFill>
              <a:latin typeface="Gotham Light"/>
              <a:cs typeface="Gotham Light"/>
            </a:endParaRPr>
          </a:p>
        </p:txBody>
      </p:sp>
      <p:sp>
        <p:nvSpPr>
          <p:cNvPr id="37" name="Rectangle 36"/>
          <p:cNvSpPr/>
          <p:nvPr/>
        </p:nvSpPr>
        <p:spPr>
          <a:xfrm>
            <a:off x="429574" y="6032743"/>
            <a:ext cx="1951369" cy="403173"/>
          </a:xfrm>
          <a:prstGeom prst="rect">
            <a:avLst/>
          </a:prstGeom>
          <a:solidFill>
            <a:schemeClr val="bg2"/>
          </a:solidFill>
          <a:ln w="3175" cmpd="sng">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Gotham Light"/>
                <a:cs typeface="Gotham Light"/>
              </a:rPr>
              <a:t>MUCK</a:t>
            </a:r>
          </a:p>
        </p:txBody>
      </p:sp>
      <p:sp>
        <p:nvSpPr>
          <p:cNvPr id="38" name="TextBox 37"/>
          <p:cNvSpPr txBox="1"/>
          <p:nvPr/>
        </p:nvSpPr>
        <p:spPr>
          <a:xfrm>
            <a:off x="167085" y="6627168"/>
            <a:ext cx="8809829" cy="230832"/>
          </a:xfrm>
          <a:prstGeom prst="rect">
            <a:avLst/>
          </a:prstGeom>
          <a:noFill/>
        </p:spPr>
        <p:txBody>
          <a:bodyPr wrap="none" rtlCol="0">
            <a:spAutoFit/>
          </a:bodyPr>
          <a:lstStyle/>
          <a:p>
            <a:pPr algn="ctr"/>
            <a:r>
              <a:rPr lang="en-US" sz="900" dirty="0" smtClean="0">
                <a:solidFill>
                  <a:schemeClr val="tx1">
                    <a:lumMod val="65000"/>
                    <a:lumOff val="35000"/>
                  </a:schemeClr>
                </a:solidFill>
              </a:rPr>
              <a:t>WARNING: The information and concepts contained within this document are confidential and must be not </a:t>
            </a:r>
            <a:r>
              <a:rPr lang="en-US" sz="900" dirty="0" err="1" smtClean="0">
                <a:solidFill>
                  <a:schemeClr val="tx1">
                    <a:lumMod val="65000"/>
                    <a:lumOff val="35000"/>
                  </a:schemeClr>
                </a:solidFill>
              </a:rPr>
              <a:t>utilised</a:t>
            </a:r>
            <a:r>
              <a:rPr lang="en-US" sz="900" dirty="0" smtClean="0">
                <a:solidFill>
                  <a:schemeClr val="tx1">
                    <a:lumMod val="65000"/>
                    <a:lumOff val="35000"/>
                  </a:schemeClr>
                </a:solidFill>
              </a:rPr>
              <a:t> or disclosed without the consent of the author © Peter Spence 1988</a:t>
            </a:r>
            <a:endParaRPr lang="en-US" sz="900" dirty="0">
              <a:solidFill>
                <a:schemeClr val="tx1">
                  <a:lumMod val="65000"/>
                  <a:lumOff val="35000"/>
                </a:schemeClr>
              </a:solidFill>
            </a:endParaRPr>
          </a:p>
        </p:txBody>
      </p:sp>
    </p:spTree>
    <p:extLst>
      <p:ext uri="{BB962C8B-B14F-4D97-AF65-F5344CB8AC3E}">
        <p14:creationId xmlns:p14="http://schemas.microsoft.com/office/powerpoint/2010/main" xmlns="" val="1290176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4" name="Rectangle 23"/>
          <p:cNvSpPr/>
          <p:nvPr/>
        </p:nvSpPr>
        <p:spPr>
          <a:xfrm>
            <a:off x="246624" y="1086908"/>
            <a:ext cx="8599866" cy="403173"/>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spc="300" dirty="0" smtClean="0">
                <a:solidFill>
                  <a:prstClr val="black"/>
                </a:solidFill>
                <a:latin typeface="Gotham Light"/>
                <a:cs typeface="Gotham Light"/>
              </a:rPr>
              <a:t>1. Too ‘</a:t>
            </a:r>
            <a:r>
              <a:rPr lang="en-GB" sz="2000" spc="300" dirty="0" err="1" smtClean="0">
                <a:solidFill>
                  <a:prstClr val="black"/>
                </a:solidFill>
                <a:latin typeface="Gotham Light"/>
                <a:cs typeface="Gotham Light"/>
              </a:rPr>
              <a:t>Merch</a:t>
            </a:r>
            <a:r>
              <a:rPr lang="en-GB" sz="2000" spc="300" dirty="0" smtClean="0">
                <a:solidFill>
                  <a:prstClr val="black"/>
                </a:solidFill>
                <a:latin typeface="Gotham Light"/>
                <a:cs typeface="Gotham Light"/>
              </a:rPr>
              <a:t>’ Too Soon</a:t>
            </a:r>
          </a:p>
        </p:txBody>
      </p:sp>
      <p:sp>
        <p:nvSpPr>
          <p:cNvPr id="5" name="Rectangle 4"/>
          <p:cNvSpPr/>
          <p:nvPr/>
        </p:nvSpPr>
        <p:spPr>
          <a:xfrm>
            <a:off x="0" y="0"/>
            <a:ext cx="9144000" cy="908051"/>
          </a:xfrm>
          <a:prstGeom prst="rect">
            <a:avLst/>
          </a:prstGeom>
          <a:gradFill flip="none" rotWithShape="1">
            <a:gsLst>
              <a:gs pos="0">
                <a:srgbClr val="F9009F"/>
              </a:gs>
              <a:gs pos="100000">
                <a:srgbClr val="F9009F"/>
              </a:gs>
              <a:gs pos="48000">
                <a:srgbClr val="FD93E4"/>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53196" y="129144"/>
            <a:ext cx="5738031" cy="646331"/>
          </a:xfrm>
          <a:prstGeom prst="rect">
            <a:avLst/>
          </a:prstGeom>
          <a:noFill/>
        </p:spPr>
        <p:txBody>
          <a:bodyPr wrap="square" rtlCol="0">
            <a:spAutoFit/>
          </a:bodyPr>
          <a:lstStyle/>
          <a:p>
            <a:r>
              <a:rPr lang="en-US" sz="3600" dirty="0" smtClean="0">
                <a:solidFill>
                  <a:srgbClr val="FFFFFF"/>
                </a:solidFill>
                <a:latin typeface="Gotham Medium"/>
                <a:cs typeface="Gotham Medium"/>
              </a:rPr>
              <a:t>THE SONGS</a:t>
            </a:r>
            <a:endParaRPr lang="en-US" sz="3600" dirty="0">
              <a:solidFill>
                <a:srgbClr val="FFFFFF"/>
              </a:solidFill>
              <a:latin typeface="Gotham Medium"/>
              <a:cs typeface="Gotham Medium"/>
            </a:endParaRPr>
          </a:p>
        </p:txBody>
      </p:sp>
      <p:sp>
        <p:nvSpPr>
          <p:cNvPr id="18" name="Rectangle 17"/>
          <p:cNvSpPr/>
          <p:nvPr/>
        </p:nvSpPr>
        <p:spPr>
          <a:xfrm>
            <a:off x="246624" y="1621312"/>
            <a:ext cx="8599866" cy="403173"/>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spc="300" dirty="0" smtClean="0">
                <a:solidFill>
                  <a:prstClr val="black"/>
                </a:solidFill>
                <a:latin typeface="Gotham Light"/>
                <a:cs typeface="Gotham Light"/>
              </a:rPr>
              <a:t>2. Crush the Cockroach Rap</a:t>
            </a:r>
          </a:p>
        </p:txBody>
      </p:sp>
      <p:sp>
        <p:nvSpPr>
          <p:cNvPr id="19" name="Rectangle 18"/>
          <p:cNvSpPr/>
          <p:nvPr/>
        </p:nvSpPr>
        <p:spPr>
          <a:xfrm>
            <a:off x="246624" y="2155716"/>
            <a:ext cx="8599866" cy="403173"/>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spc="300" dirty="0" smtClean="0">
                <a:solidFill>
                  <a:prstClr val="black"/>
                </a:solidFill>
                <a:latin typeface="Gotham Light"/>
                <a:cs typeface="Gotham Light"/>
              </a:rPr>
              <a:t>3. Looking for Love</a:t>
            </a:r>
          </a:p>
        </p:txBody>
      </p:sp>
      <p:sp>
        <p:nvSpPr>
          <p:cNvPr id="20" name="Rectangle 19"/>
          <p:cNvSpPr/>
          <p:nvPr/>
        </p:nvSpPr>
        <p:spPr>
          <a:xfrm>
            <a:off x="246624" y="2690120"/>
            <a:ext cx="8599866" cy="403173"/>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spc="300" dirty="0" smtClean="0">
                <a:solidFill>
                  <a:prstClr val="black"/>
                </a:solidFill>
                <a:latin typeface="Gotham Light"/>
                <a:cs typeface="Gotham Light"/>
              </a:rPr>
              <a:t>4. A Woman’s Place</a:t>
            </a:r>
          </a:p>
        </p:txBody>
      </p:sp>
      <p:sp>
        <p:nvSpPr>
          <p:cNvPr id="22" name="Rectangle 21"/>
          <p:cNvSpPr/>
          <p:nvPr/>
        </p:nvSpPr>
        <p:spPr>
          <a:xfrm>
            <a:off x="246624" y="3224524"/>
            <a:ext cx="8599866" cy="403173"/>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spc="300" dirty="0" smtClean="0">
                <a:solidFill>
                  <a:prstClr val="black"/>
                </a:solidFill>
                <a:latin typeface="Gotham Light"/>
                <a:cs typeface="Gotham Light"/>
              </a:rPr>
              <a:t>5. Looking for Love </a:t>
            </a:r>
            <a:r>
              <a:rPr lang="en-GB" sz="1050" spc="300" dirty="0" smtClean="0">
                <a:solidFill>
                  <a:prstClr val="black"/>
                </a:solidFill>
                <a:latin typeface="Gotham Light"/>
                <a:cs typeface="Gotham Light"/>
              </a:rPr>
              <a:t>reprise</a:t>
            </a:r>
            <a:endParaRPr lang="en-GB" sz="2000" spc="300" dirty="0" smtClean="0">
              <a:solidFill>
                <a:prstClr val="black"/>
              </a:solidFill>
              <a:latin typeface="Gotham Light"/>
              <a:cs typeface="Gotham Light"/>
            </a:endParaRPr>
          </a:p>
        </p:txBody>
      </p:sp>
      <p:sp>
        <p:nvSpPr>
          <p:cNvPr id="25" name="Rectangle 24"/>
          <p:cNvSpPr/>
          <p:nvPr/>
        </p:nvSpPr>
        <p:spPr>
          <a:xfrm>
            <a:off x="246624" y="3758928"/>
            <a:ext cx="8599866" cy="403173"/>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spc="300" dirty="0" smtClean="0">
                <a:solidFill>
                  <a:prstClr val="black"/>
                </a:solidFill>
                <a:latin typeface="Gotham Light"/>
                <a:cs typeface="Gotham Light"/>
              </a:rPr>
              <a:t>6. He Knows, He Knows</a:t>
            </a:r>
          </a:p>
        </p:txBody>
      </p:sp>
      <p:sp>
        <p:nvSpPr>
          <p:cNvPr id="26" name="Rectangle 25"/>
          <p:cNvSpPr/>
          <p:nvPr/>
        </p:nvSpPr>
        <p:spPr>
          <a:xfrm>
            <a:off x="246624" y="4293332"/>
            <a:ext cx="8599866" cy="403173"/>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spc="300" dirty="0" smtClean="0">
                <a:solidFill>
                  <a:prstClr val="black"/>
                </a:solidFill>
                <a:latin typeface="Gotham Light"/>
                <a:cs typeface="Gotham Light"/>
              </a:rPr>
              <a:t>7. Looking for Love </a:t>
            </a:r>
          </a:p>
        </p:txBody>
      </p:sp>
      <p:sp>
        <p:nvSpPr>
          <p:cNvPr id="27" name="Rectangle 26"/>
          <p:cNvSpPr/>
          <p:nvPr/>
        </p:nvSpPr>
        <p:spPr>
          <a:xfrm>
            <a:off x="246624" y="4827736"/>
            <a:ext cx="8599866" cy="403173"/>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spc="300" dirty="0" smtClean="0">
                <a:solidFill>
                  <a:prstClr val="black"/>
                </a:solidFill>
                <a:latin typeface="Gotham Light"/>
                <a:cs typeface="Gotham Light"/>
              </a:rPr>
              <a:t>8. </a:t>
            </a:r>
            <a:r>
              <a:rPr lang="en-GB" sz="2000" spc="300" dirty="0" err="1" smtClean="0">
                <a:solidFill>
                  <a:prstClr val="black"/>
                </a:solidFill>
                <a:latin typeface="Gotham Light"/>
                <a:cs typeface="Gotham Light"/>
              </a:rPr>
              <a:t>Hooveroid</a:t>
            </a:r>
            <a:r>
              <a:rPr lang="en-GB" sz="2000" spc="300" dirty="0" smtClean="0">
                <a:solidFill>
                  <a:prstClr val="black"/>
                </a:solidFill>
                <a:latin typeface="Gotham Light"/>
                <a:cs typeface="Gotham Light"/>
              </a:rPr>
              <a:t> Rinse</a:t>
            </a:r>
          </a:p>
        </p:txBody>
      </p:sp>
      <p:sp>
        <p:nvSpPr>
          <p:cNvPr id="28" name="Rectangle 27"/>
          <p:cNvSpPr/>
          <p:nvPr/>
        </p:nvSpPr>
        <p:spPr>
          <a:xfrm>
            <a:off x="246624" y="5362140"/>
            <a:ext cx="8599866" cy="403173"/>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spc="300" dirty="0" smtClean="0">
                <a:solidFill>
                  <a:prstClr val="black"/>
                </a:solidFill>
                <a:latin typeface="Gotham Light"/>
                <a:cs typeface="Gotham Light"/>
              </a:rPr>
              <a:t>9. Sugar Daddy</a:t>
            </a:r>
          </a:p>
        </p:txBody>
      </p:sp>
      <p:sp>
        <p:nvSpPr>
          <p:cNvPr id="29" name="Rectangle 28"/>
          <p:cNvSpPr/>
          <p:nvPr/>
        </p:nvSpPr>
        <p:spPr>
          <a:xfrm>
            <a:off x="272067" y="5896547"/>
            <a:ext cx="8599866" cy="403173"/>
          </a:xfrm>
          <a:prstGeom prst="rect">
            <a:avLst/>
          </a:prstGeom>
          <a:solidFill>
            <a:srgbClr val="FFFFFF"/>
          </a:solidFill>
          <a:ln w="3175"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spc="300" dirty="0" smtClean="0">
                <a:solidFill>
                  <a:prstClr val="black"/>
                </a:solidFill>
                <a:latin typeface="Gotham Light"/>
                <a:cs typeface="Gotham Light"/>
              </a:rPr>
              <a:t>10. Looking for Love </a:t>
            </a:r>
            <a:r>
              <a:rPr lang="en-GB" sz="1050" spc="300" dirty="0" smtClean="0">
                <a:solidFill>
                  <a:prstClr val="black"/>
                </a:solidFill>
                <a:latin typeface="Gotham Light"/>
                <a:cs typeface="Gotham Light"/>
              </a:rPr>
              <a:t>(concluding song version)</a:t>
            </a:r>
          </a:p>
        </p:txBody>
      </p:sp>
      <p:sp>
        <p:nvSpPr>
          <p:cNvPr id="30" name="TextBox 29"/>
          <p:cNvSpPr txBox="1"/>
          <p:nvPr/>
        </p:nvSpPr>
        <p:spPr>
          <a:xfrm>
            <a:off x="167085" y="6627168"/>
            <a:ext cx="8809829" cy="230832"/>
          </a:xfrm>
          <a:prstGeom prst="rect">
            <a:avLst/>
          </a:prstGeom>
          <a:noFill/>
        </p:spPr>
        <p:txBody>
          <a:bodyPr wrap="none" rtlCol="0">
            <a:spAutoFit/>
          </a:bodyPr>
          <a:lstStyle/>
          <a:p>
            <a:pPr algn="ctr"/>
            <a:r>
              <a:rPr lang="en-US" sz="900" dirty="0" smtClean="0">
                <a:solidFill>
                  <a:schemeClr val="tx1">
                    <a:lumMod val="65000"/>
                    <a:lumOff val="35000"/>
                  </a:schemeClr>
                </a:solidFill>
              </a:rPr>
              <a:t>WARNING: The information and concepts contained within this document are confidential and must be not </a:t>
            </a:r>
            <a:r>
              <a:rPr lang="en-US" sz="900" dirty="0" err="1" smtClean="0">
                <a:solidFill>
                  <a:schemeClr val="tx1">
                    <a:lumMod val="65000"/>
                    <a:lumOff val="35000"/>
                  </a:schemeClr>
                </a:solidFill>
              </a:rPr>
              <a:t>utilised</a:t>
            </a:r>
            <a:r>
              <a:rPr lang="en-US" sz="900" dirty="0" smtClean="0">
                <a:solidFill>
                  <a:schemeClr val="tx1">
                    <a:lumMod val="65000"/>
                    <a:lumOff val="35000"/>
                  </a:schemeClr>
                </a:solidFill>
              </a:rPr>
              <a:t> or disclosed without the consent of the author © Peter Spence 1988</a:t>
            </a:r>
            <a:endParaRPr lang="en-US" sz="900" dirty="0">
              <a:solidFill>
                <a:schemeClr val="tx1">
                  <a:lumMod val="65000"/>
                  <a:lumOff val="35000"/>
                </a:schemeClr>
              </a:solidFill>
            </a:endParaRPr>
          </a:p>
        </p:txBody>
      </p:sp>
    </p:spTree>
    <p:extLst>
      <p:ext uri="{BB962C8B-B14F-4D97-AF65-F5344CB8AC3E}">
        <p14:creationId xmlns:p14="http://schemas.microsoft.com/office/powerpoint/2010/main" xmlns="" val="1290176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78162"/>
          </a:xfrm>
        </p:spPr>
        <p:txBody>
          <a:bodyPr/>
          <a:lstStyle/>
          <a:p>
            <a:r>
              <a:rPr lang="en-GB" dirty="0" smtClean="0"/>
              <a:t>Audio</a:t>
            </a:r>
            <a:br>
              <a:rPr lang="en-GB" dirty="0" smtClean="0"/>
            </a:br>
            <a:r>
              <a:rPr lang="en-GB" sz="2000" dirty="0" smtClean="0"/>
              <a:t/>
            </a:r>
            <a:br>
              <a:rPr lang="en-GB" sz="2000" dirty="0" smtClean="0"/>
            </a:br>
            <a:endParaRPr lang="en-GB" sz="2000" dirty="0"/>
          </a:p>
        </p:txBody>
      </p:sp>
      <p:pic>
        <p:nvPicPr>
          <p:cNvPr id="4" name="A Womans Place - Sample.mp3">
            <a:hlinkClick r:id="" action="ppaction://media"/>
          </p:cNvPr>
          <p:cNvPicPr>
            <a:picLocks noGrp="1" noRot="1" noChangeAspect="1"/>
          </p:cNvPicPr>
          <p:nvPr>
            <p:ph idx="1"/>
            <a:audioFile r:link="rId1"/>
          </p:nvPr>
        </p:nvPicPr>
        <p:blipFill>
          <a:blip r:embed="rId3"/>
          <a:stretch>
            <a:fillRect/>
          </a:stretch>
        </p:blipFill>
        <p:spPr>
          <a:xfrm>
            <a:off x="5851359" y="2368055"/>
            <a:ext cx="954506" cy="954506"/>
          </a:xfrm>
          <a:prstGeom prst="rect">
            <a:avLst/>
          </a:prstGeom>
        </p:spPr>
      </p:pic>
      <p:pic>
        <p:nvPicPr>
          <p:cNvPr id="6" name="Picture 5" descr="SCN_0020.jpg"/>
          <p:cNvPicPr>
            <a:picLocks noChangeAspect="1"/>
          </p:cNvPicPr>
          <p:nvPr/>
        </p:nvPicPr>
        <p:blipFill>
          <a:blip r:embed="rId4"/>
          <a:stretch>
            <a:fillRect/>
          </a:stretch>
        </p:blipFill>
        <p:spPr>
          <a:xfrm>
            <a:off x="1221234" y="2109536"/>
            <a:ext cx="2604808" cy="1969489"/>
          </a:xfrm>
          <a:prstGeom prst="rect">
            <a:avLst/>
          </a:prstGeom>
        </p:spPr>
      </p:pic>
      <p:sp>
        <p:nvSpPr>
          <p:cNvPr id="7" name="TextBox 6"/>
          <p:cNvSpPr txBox="1"/>
          <p:nvPr/>
        </p:nvSpPr>
        <p:spPr>
          <a:xfrm>
            <a:off x="4251159" y="3830054"/>
            <a:ext cx="4090736" cy="646331"/>
          </a:xfrm>
          <a:prstGeom prst="rect">
            <a:avLst/>
          </a:prstGeom>
          <a:noFill/>
        </p:spPr>
        <p:txBody>
          <a:bodyPr wrap="square" rtlCol="0">
            <a:spAutoFit/>
          </a:bodyPr>
          <a:lstStyle/>
          <a:p>
            <a:r>
              <a:rPr lang="en-GB" dirty="0" smtClean="0"/>
              <a:t>Click here to listen to “A Woman’s Place”</a:t>
            </a:r>
            <a:br>
              <a:rPr lang="en-GB" dirty="0" smtClean="0"/>
            </a:br>
            <a:endParaRPr lang="en-GB"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053"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848</TotalTime>
  <Words>1335</Words>
  <Application>Microsoft Office PowerPoint</Application>
  <PresentationFormat>On-screen Show (4:3)</PresentationFormat>
  <Paragraphs>128</Paragraphs>
  <Slides>14</Slides>
  <Notes>0</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Audio  </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Scott</dc:creator>
  <cp:lastModifiedBy>Juliet</cp:lastModifiedBy>
  <cp:revision>37</cp:revision>
  <dcterms:created xsi:type="dcterms:W3CDTF">2013-11-18T23:23:37Z</dcterms:created>
  <dcterms:modified xsi:type="dcterms:W3CDTF">2014-01-23T10:03:50Z</dcterms:modified>
</cp:coreProperties>
</file>