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68" r:id="rId2"/>
    <p:sldId id="257" r:id="rId3"/>
    <p:sldId id="262" r:id="rId4"/>
    <p:sldId id="258" r:id="rId5"/>
    <p:sldId id="260" r:id="rId6"/>
    <p:sldId id="259" r:id="rId7"/>
    <p:sldId id="267" r:id="rId8"/>
    <p:sldId id="261" r:id="rId9"/>
    <p:sldId id="263" r:id="rId10"/>
    <p:sldId id="264" r:id="rId11"/>
    <p:sldId id="26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058CEB5-5F3F-49CB-B025-25BA2718A1FE}" type="datetimeFigureOut">
              <a:rPr lang="en-GB"/>
              <a:pPr>
                <a:defRPr/>
              </a:pPr>
              <a:t>28/01/2014</a:t>
            </a:fld>
            <a:endParaRPr lang="en-GB"/>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GB"/>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C1C0BDD-2206-4787-BF5A-802CBB60E322}"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C8F75D8-46C3-477B-8521-F7533EAC72B4}" type="datetimeFigureOut">
              <a:rPr lang="en-GB"/>
              <a:pPr>
                <a:defRPr/>
              </a:pPr>
              <a:t>28/01/2014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D88E55A-60F6-4B8C-92C8-9B1EAA93AA8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ED0E276-C3A1-4E1C-B52C-11F0A549958B}" type="datetimeFigureOut">
              <a:rPr lang="en-GB"/>
              <a:pPr>
                <a:defRPr/>
              </a:pPr>
              <a:t>28/01/2014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4C91F79A-3A8E-484B-B10F-070C0059E9E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8972FB00-02F8-4238-B41D-A62F209D6504}" type="datetimeFigureOut">
              <a:rPr lang="en-GB"/>
              <a:pPr>
                <a:defRPr/>
              </a:pPr>
              <a:t>28/01/2014</a:t>
            </a:fld>
            <a:endParaRPr lang="en-GB"/>
          </a:p>
        </p:txBody>
      </p:sp>
      <p:sp>
        <p:nvSpPr>
          <p:cNvPr id="5" name="Slide Number Placeholder 8"/>
          <p:cNvSpPr>
            <a:spLocks noGrp="1"/>
          </p:cNvSpPr>
          <p:nvPr>
            <p:ph type="sldNum" sz="quarter" idx="11"/>
          </p:nvPr>
        </p:nvSpPr>
        <p:spPr/>
        <p:txBody>
          <a:bodyPr rtlCol="0"/>
          <a:lstStyle>
            <a:lvl1pPr>
              <a:defRPr/>
            </a:lvl1pPr>
          </a:lstStyle>
          <a:p>
            <a:pPr>
              <a:defRPr/>
            </a:pPr>
            <a:fld id="{AA807179-230E-4E5E-BB91-7F99C351DEE5}" type="slidenum">
              <a:rPr lang="en-GB"/>
              <a:pPr>
                <a:defRPr/>
              </a:pPr>
              <a:t>‹#›</a:t>
            </a:fld>
            <a:endParaRPr lang="en-GB"/>
          </a:p>
        </p:txBody>
      </p:sp>
      <p:sp>
        <p:nvSpPr>
          <p:cNvPr id="6" name="Footer Placeholder 9"/>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BC3BE30-FA99-40E5-B14A-FD2C464EE987}" type="datetimeFigureOut">
              <a:rPr lang="en-GB"/>
              <a:pPr>
                <a:defRPr/>
              </a:pPr>
              <a:t>28/01/2014</a:t>
            </a:fld>
            <a:endParaRPr lang="en-GB"/>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GB"/>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38B44B39-1AA3-4A2F-AD5C-4F5FC964A2B3}"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A59F1F3-BE01-4F37-97E0-BC15934C0C8F}" type="datetimeFigureOut">
              <a:rPr lang="en-GB"/>
              <a:pPr>
                <a:defRPr/>
              </a:pPr>
              <a:t>28/01/2014</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056A448D-AE3F-4641-838B-8429BCDADD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A7ED081-FC7D-43BB-BCBE-981DA429A3EF}" type="datetimeFigureOut">
              <a:rPr lang="en-GB"/>
              <a:pPr>
                <a:defRPr/>
              </a:pPr>
              <a:t>28/01/2014</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9C3C22F5-7FA6-4D87-9FCC-7DC43B74412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CF85AF0-5CEA-4937-A186-BAE647FF8FFB}" type="datetimeFigureOut">
              <a:rPr lang="en-GB"/>
              <a:pPr>
                <a:defRPr/>
              </a:pPr>
              <a:t>28/01/2014</a:t>
            </a:fld>
            <a:endParaRPr lang="en-GB"/>
          </a:p>
        </p:txBody>
      </p:sp>
      <p:sp>
        <p:nvSpPr>
          <p:cNvPr id="4" name="Slide Number Placeholder 6"/>
          <p:cNvSpPr>
            <a:spLocks noGrp="1"/>
          </p:cNvSpPr>
          <p:nvPr>
            <p:ph type="sldNum" sz="quarter" idx="11"/>
          </p:nvPr>
        </p:nvSpPr>
        <p:spPr/>
        <p:txBody>
          <a:bodyPr rtlCol="0"/>
          <a:lstStyle>
            <a:lvl1pPr>
              <a:defRPr/>
            </a:lvl1pPr>
          </a:lstStyle>
          <a:p>
            <a:pPr>
              <a:defRPr/>
            </a:pPr>
            <a:fld id="{161E2935-BCF8-4878-A5A5-C26746A869B7}" type="slidenum">
              <a:rPr lang="en-GB"/>
              <a:pPr>
                <a:defRPr/>
              </a:pPr>
              <a:t>‹#›</a:t>
            </a:fld>
            <a:endParaRPr lang="en-GB"/>
          </a:p>
        </p:txBody>
      </p:sp>
      <p:sp>
        <p:nvSpPr>
          <p:cNvPr id="5" name="Footer Placeholder 7"/>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DD4F8E8-966E-46ED-8310-A1445FE7DE98}" type="datetimeFigureOut">
              <a:rPr lang="en-GB"/>
              <a:pPr>
                <a:defRPr/>
              </a:pPr>
              <a:t>28/01/2014</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E1B0F6FC-3D4B-48B0-91D5-E585F9809AE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360ADED-9CE8-46FC-9A65-A355456A791C}" type="datetimeFigureOut">
              <a:rPr lang="en-GB"/>
              <a:pPr>
                <a:defRPr/>
              </a:pPr>
              <a:t>28/01/2014</a:t>
            </a:fld>
            <a:endParaRPr lang="en-GB"/>
          </a:p>
        </p:txBody>
      </p:sp>
      <p:sp>
        <p:nvSpPr>
          <p:cNvPr id="13" name="Slide Number Placeholder 21"/>
          <p:cNvSpPr>
            <a:spLocks noGrp="1"/>
          </p:cNvSpPr>
          <p:nvPr>
            <p:ph type="sldNum" sz="quarter" idx="11"/>
          </p:nvPr>
        </p:nvSpPr>
        <p:spPr/>
        <p:txBody>
          <a:bodyPr rtlCol="0"/>
          <a:lstStyle>
            <a:lvl1pPr>
              <a:defRPr/>
            </a:lvl1pPr>
          </a:lstStyle>
          <a:p>
            <a:pPr>
              <a:defRPr/>
            </a:pPr>
            <a:fld id="{1D371D0C-C27E-475D-BB17-D780E04F7937}" type="slidenum">
              <a:rPr lang="en-GB"/>
              <a:pPr>
                <a:defRPr/>
              </a:pPr>
              <a:t>‹#›</a:t>
            </a:fld>
            <a:endParaRPr lang="en-GB"/>
          </a:p>
        </p:txBody>
      </p:sp>
      <p:sp>
        <p:nvSpPr>
          <p:cNvPr id="14" name="Footer Placeholder 22"/>
          <p:cNvSpPr>
            <a:spLocks noGrp="1"/>
          </p:cNvSpPr>
          <p:nvPr>
            <p:ph type="ftr" sz="quarter" idx="12"/>
          </p:nvPr>
        </p:nvSpPr>
        <p:spPr/>
        <p:txBody>
          <a:bodyPr rtlCol="0"/>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B4CE4EA0-F138-40B4-8E6A-F08F69F023D3}" type="datetimeFigureOut">
              <a:rPr lang="en-GB"/>
              <a:pPr>
                <a:defRPr/>
              </a:pPr>
              <a:t>28/01/2014</a:t>
            </a:fld>
            <a:endParaRPr lang="en-GB"/>
          </a:p>
        </p:txBody>
      </p:sp>
      <p:sp>
        <p:nvSpPr>
          <p:cNvPr id="13" name="Slide Number Placeholder 17"/>
          <p:cNvSpPr>
            <a:spLocks noGrp="1"/>
          </p:cNvSpPr>
          <p:nvPr>
            <p:ph type="sldNum" sz="quarter" idx="11"/>
          </p:nvPr>
        </p:nvSpPr>
        <p:spPr/>
        <p:txBody>
          <a:bodyPr rtlCol="0"/>
          <a:lstStyle>
            <a:lvl1pPr>
              <a:defRPr/>
            </a:lvl1pPr>
          </a:lstStyle>
          <a:p>
            <a:pPr>
              <a:defRPr/>
            </a:pPr>
            <a:fld id="{69F683C1-6B29-45B2-8816-06B962B17F91}" type="slidenum">
              <a:rPr lang="en-GB"/>
              <a:pPr>
                <a:defRPr/>
              </a:pPr>
              <a:t>‹#›</a:t>
            </a:fld>
            <a:endParaRPr lang="en-GB"/>
          </a:p>
        </p:txBody>
      </p:sp>
      <p:sp>
        <p:nvSpPr>
          <p:cNvPr id="14" name="Footer Placeholder 20"/>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C01344A-AFA4-4A2F-8F92-57662D2D9EE6}" type="datetimeFigureOut">
              <a:rPr lang="en-GB"/>
              <a:pPr>
                <a:defRPr/>
              </a:pPr>
              <a:t>28/01/2014</a:t>
            </a:fld>
            <a:endParaRPr lang="en-GB"/>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425D81D-4E23-4599-8C20-9C4E85C0AA3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1" r:id="rId4"/>
    <p:sldLayoutId id="2147483852" r:id="rId5"/>
    <p:sldLayoutId id="2147483859" r:id="rId6"/>
    <p:sldLayoutId id="2147483853" r:id="rId7"/>
    <p:sldLayoutId id="2147483860" r:id="rId8"/>
    <p:sldLayoutId id="2147483861" r:id="rId9"/>
    <p:sldLayoutId id="2147483854" r:id="rId10"/>
    <p:sldLayoutId id="214748385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1307B"/>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FAEC5"/>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FAAB5"/>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Juliet\Desktop\Bubblegum\Audio\A%20Womans%20Place%20-%20Sample.mp3" TargetMode="External"/><Relationship Id="rId1" Type="http://schemas.openxmlformats.org/officeDocument/2006/relationships/video" Target="file:///C:\Users\Juliet\Dropbox\Bubblegum\Video%20Songs%20Lyrics\AWomansPlace-Karaoke.mp4" TargetMode="Externa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hyperlink" Target="mailto:julietgrant@btinternet.com" TargetMode="External"/><Relationship Id="rId2" Type="http://schemas.openxmlformats.org/officeDocument/2006/relationships/hyperlink" Target="mailto:spencepdr@hot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osv2-(Bubblegum)-1600X1280.jpg"/>
          <p:cNvPicPr>
            <a:picLocks noChangeAspect="1"/>
          </p:cNvPicPr>
          <p:nvPr/>
        </p:nvPicPr>
        <p:blipFill rotWithShape="1">
          <a:blip r:embed="rId2" cstate="print">
            <a:extLst>
              <a:ext uri="{28A0092B-C50C-407E-A947-70E740481C1C}">
                <a14:useLocalDpi xmlns="" xmlns:a14="http://schemas.microsoft.com/office/drawing/2010/main" val="0"/>
              </a:ext>
            </a:extLst>
          </a:blip>
          <a:srcRect l="17937" t="22825"/>
          <a:stretch/>
        </p:blipFill>
        <p:spPr>
          <a:xfrm flipH="1">
            <a:off x="-2" y="-1"/>
            <a:ext cx="9144001" cy="6879525"/>
          </a:xfrm>
          <a:prstGeom prst="rect">
            <a:avLst/>
          </a:prstGeom>
        </p:spPr>
      </p:pic>
      <p:sp>
        <p:nvSpPr>
          <p:cNvPr id="3" name="Rectangle 2"/>
          <p:cNvSpPr/>
          <p:nvPr/>
        </p:nvSpPr>
        <p:spPr>
          <a:xfrm>
            <a:off x="259340" y="2875002"/>
            <a:ext cx="5750497" cy="1107996"/>
          </a:xfrm>
          <a:prstGeom prst="rect">
            <a:avLst/>
          </a:prstGeom>
        </p:spPr>
        <p:txBody>
          <a:bodyPr wrap="none">
            <a:spAutoFit/>
          </a:bodyPr>
          <a:lstStyle/>
          <a:p>
            <a:r>
              <a:rPr lang="en-GB" sz="6600" cap="small" dirty="0">
                <a:solidFill>
                  <a:schemeClr val="bg1"/>
                </a:solidFill>
                <a:latin typeface="Gotham Black"/>
                <a:ea typeface="+mj-ea"/>
                <a:cs typeface="Gotham Black"/>
              </a:rPr>
              <a:t>BUBBLEGUM</a:t>
            </a:r>
            <a:endParaRPr lang="en-US" dirty="0">
              <a:solidFill>
                <a:schemeClr val="bg1"/>
              </a:solidFill>
            </a:endParaRPr>
          </a:p>
        </p:txBody>
      </p:sp>
      <p:sp>
        <p:nvSpPr>
          <p:cNvPr id="4" name="Rectangle 3"/>
          <p:cNvSpPr/>
          <p:nvPr/>
        </p:nvSpPr>
        <p:spPr>
          <a:xfrm>
            <a:off x="380820" y="3999895"/>
            <a:ext cx="6244395" cy="892552"/>
          </a:xfrm>
          <a:prstGeom prst="rect">
            <a:avLst/>
          </a:prstGeom>
        </p:spPr>
        <p:txBody>
          <a:bodyPr wrap="square">
            <a:spAutoFit/>
          </a:bodyPr>
          <a:lstStyle/>
          <a:p>
            <a:r>
              <a:rPr lang="en-GB" sz="2500" dirty="0" smtClean="0">
                <a:latin typeface="Gotham Light"/>
                <a:cs typeface="Gotham Light"/>
              </a:rPr>
              <a:t>A MUSICAL FOR YOUNG PEOPLE</a:t>
            </a:r>
          </a:p>
          <a:p>
            <a:endParaRPr lang="en-GB" sz="2500" dirty="0" smtClean="0">
              <a:latin typeface="Gotham Light"/>
              <a:cs typeface="Gotham Light"/>
            </a:endParaRPr>
          </a:p>
        </p:txBody>
      </p:sp>
      <p:sp>
        <p:nvSpPr>
          <p:cNvPr id="5" name="Rectangle 4"/>
          <p:cNvSpPr/>
          <p:nvPr/>
        </p:nvSpPr>
        <p:spPr>
          <a:xfrm>
            <a:off x="259340" y="4707781"/>
            <a:ext cx="6365875" cy="384721"/>
          </a:xfrm>
          <a:prstGeom prst="rect">
            <a:avLst/>
          </a:prstGeom>
        </p:spPr>
        <p:txBody>
          <a:bodyPr wrap="square">
            <a:spAutoFit/>
          </a:bodyPr>
          <a:lstStyle/>
          <a:p>
            <a:r>
              <a:rPr lang="en-GB" sz="1850" i="1" dirty="0" smtClean="0">
                <a:latin typeface="Chronicle Display XLight"/>
                <a:cs typeface="Chronicle Display XLight"/>
              </a:rPr>
              <a:t>(WARNING: This show is likely to be offensive to parents)</a:t>
            </a:r>
          </a:p>
        </p:txBody>
      </p:sp>
      <p:sp>
        <p:nvSpPr>
          <p:cNvPr id="7" name="Rectangle 6"/>
          <p:cNvSpPr/>
          <p:nvPr/>
        </p:nvSpPr>
        <p:spPr>
          <a:xfrm>
            <a:off x="380820" y="5389165"/>
            <a:ext cx="6244395" cy="754053"/>
          </a:xfrm>
          <a:prstGeom prst="rect">
            <a:avLst/>
          </a:prstGeom>
        </p:spPr>
        <p:txBody>
          <a:bodyPr wrap="square">
            <a:spAutoFit/>
          </a:bodyPr>
          <a:lstStyle/>
          <a:p>
            <a:r>
              <a:rPr lang="en-GB" dirty="0" smtClean="0">
                <a:solidFill>
                  <a:schemeClr val="bg1"/>
                </a:solidFill>
                <a:latin typeface="Gotham Book"/>
                <a:cs typeface="Gotham Book"/>
              </a:rPr>
              <a:t>BY PETER SPENCE</a:t>
            </a:r>
          </a:p>
          <a:p>
            <a:endParaRPr lang="en-GB" sz="2500" dirty="0" smtClean="0">
              <a:solidFill>
                <a:schemeClr val="bg1"/>
              </a:solidFill>
              <a:latin typeface="Gotham Light"/>
              <a:cs typeface="Gotham Light"/>
            </a:endParaRPr>
          </a:p>
        </p:txBody>
      </p:sp>
      <p:sp>
        <p:nvSpPr>
          <p:cNvPr id="8" name="TextBox 7"/>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 xmlns:p14="http://schemas.microsoft.com/office/powerpoint/2010/main" val="99039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Production History</a:t>
            </a:r>
            <a:endParaRPr lang="en-GB" dirty="0"/>
          </a:p>
        </p:txBody>
      </p:sp>
      <p:sp>
        <p:nvSpPr>
          <p:cNvPr id="16387" name="Content Placeholder 2"/>
          <p:cNvSpPr>
            <a:spLocks noGrp="1"/>
          </p:cNvSpPr>
          <p:nvPr>
            <p:ph sz="quarter" idx="1"/>
          </p:nvPr>
        </p:nvSpPr>
        <p:spPr>
          <a:xfrm>
            <a:off x="457200" y="1600200"/>
            <a:ext cx="7467600" cy="4873625"/>
          </a:xfrm>
        </p:spPr>
        <p:txBody>
          <a:bodyPr/>
          <a:lstStyle/>
          <a:p>
            <a:pPr eaLnBrk="1" hangingPunct="1"/>
            <a:r>
              <a:rPr lang="en-GB" sz="2000" dirty="0" smtClean="0"/>
              <a:t>The original musical was written in 1988 for a local children’s drama group ‘Young Stagers’ (Ages 7-11) which is part of the Dorking Dramatic and Operatic Society (DDOS) </a:t>
            </a:r>
          </a:p>
          <a:p>
            <a:pPr eaLnBrk="1" hangingPunct="1"/>
            <a:r>
              <a:rPr lang="en-GB" sz="2000" dirty="0" smtClean="0"/>
              <a:t>It was first performed in December 1988 at The Green Room Theatre in Dorking.</a:t>
            </a:r>
          </a:p>
          <a:p>
            <a:pPr eaLnBrk="1" hangingPunct="1"/>
            <a:r>
              <a:rPr lang="en-GB" sz="2000" dirty="0" smtClean="0"/>
              <a:t>Bubblegum has also been performed ‘in the round’ as a secondary school production at </a:t>
            </a:r>
            <a:r>
              <a:rPr lang="en-GB" sz="2000" dirty="0" err="1" smtClean="0"/>
              <a:t>Ringmer</a:t>
            </a:r>
            <a:r>
              <a:rPr lang="en-GB" sz="2000" dirty="0" smtClean="0"/>
              <a:t> School, Sussex.</a:t>
            </a:r>
          </a:p>
          <a:p>
            <a:pPr eaLnBrk="1" hangingPunct="1"/>
            <a:r>
              <a:rPr lang="en-GB" sz="2000" dirty="0" smtClean="0"/>
              <a:t>Although written in the 1980’s and as a musical it would work brilliantly set in the ‘80s, the script has been recently updated to include references to social media, the internet and other technological advances to make it more relevant to today’s audience.</a:t>
            </a:r>
          </a:p>
          <a:p>
            <a:pPr eaLnBrk="1" hangingPunct="1">
              <a:buNone/>
            </a:pPr>
            <a:r>
              <a:rPr lang="en-GB" sz="2000" dirty="0" smtClean="0"/>
              <a:t> </a:t>
            </a:r>
            <a:endParaRPr lang="en-GB" dirty="0" smtClean="0"/>
          </a:p>
          <a:p>
            <a:pPr eaLnBrk="1" hangingPunct="1"/>
            <a:endParaRPr lang="en-GB" dirty="0" smtClean="0"/>
          </a:p>
          <a:p>
            <a:pPr eaLnBrk="1" hangingPunct="1"/>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ABOUT THE SCRIPT WRITER</a:t>
            </a:r>
            <a:endParaRPr lang="en-GB" dirty="0"/>
          </a:p>
        </p:txBody>
      </p:sp>
      <p:sp>
        <p:nvSpPr>
          <p:cNvPr id="17411" name="Content Placeholder 2"/>
          <p:cNvSpPr>
            <a:spLocks noGrp="1"/>
          </p:cNvSpPr>
          <p:nvPr>
            <p:ph sz="quarter" idx="1"/>
          </p:nvPr>
        </p:nvSpPr>
        <p:spPr>
          <a:xfrm>
            <a:off x="457200" y="1600200"/>
            <a:ext cx="7467600" cy="4873625"/>
          </a:xfrm>
        </p:spPr>
        <p:txBody>
          <a:bodyPr/>
          <a:lstStyle/>
          <a:p>
            <a:pPr eaLnBrk="1" hangingPunct="1"/>
            <a:r>
              <a:rPr lang="en-GB" smtClean="0"/>
              <a:t>Peter Spence writes primarily for television and is perhaps best known for creating and writing the sit-com “To the Manor Born.” </a:t>
            </a:r>
          </a:p>
          <a:p>
            <a:pPr eaLnBrk="1" hangingPunct="1"/>
            <a:r>
              <a:rPr lang="en-GB" smtClean="0"/>
              <a:t>He has written for a number of top comedy stars and sketch shows including “Not The Nine O’Clock News.” More recently he has turned his hand to murder mystery, writing episodes of “Rosemary and Thyme.”</a:t>
            </a:r>
          </a:p>
          <a:p>
            <a:pPr eaLnBrk="1" hangingPunct="1"/>
            <a:r>
              <a:rPr lang="en-GB" smtClean="0"/>
              <a:t>He is a talented musician and singer/songwriter and performs a one man show.</a:t>
            </a:r>
          </a:p>
          <a:p>
            <a:pPr eaLnBrk="1" hangingPunct="1">
              <a:buFont typeface="Wingdings" pitchFamily="2" charset="2"/>
              <a:buNone/>
            </a:pPr>
            <a:r>
              <a:rPr lang="en-GB" smtClean="0"/>
              <a:t>   He originally wrote this musical for his daughters’ drama group.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SYNOPSIS</a:t>
            </a:r>
            <a:r>
              <a:rPr lang="en-GB" dirty="0" smtClean="0"/>
              <a:t/>
            </a:r>
            <a:br>
              <a:rPr lang="en-GB" dirty="0" smtClean="0"/>
            </a:br>
            <a:endParaRPr lang="en-GB" dirty="0"/>
          </a:p>
        </p:txBody>
      </p:sp>
      <p:sp>
        <p:nvSpPr>
          <p:cNvPr id="3" name="Content Placeholder 2"/>
          <p:cNvSpPr>
            <a:spLocks noGrp="1"/>
          </p:cNvSpPr>
          <p:nvPr>
            <p:ph sz="quarter" idx="1"/>
          </p:nvPr>
        </p:nvSpPr>
        <p:spPr>
          <a:xfrm>
            <a:off x="457200" y="908050"/>
            <a:ext cx="6275388" cy="5565775"/>
          </a:xfrm>
        </p:spPr>
        <p:txBody>
          <a:bodyPr>
            <a:normAutofit lnSpcReduction="10000"/>
          </a:bodyPr>
          <a:lstStyle/>
          <a:p>
            <a:pPr marL="274320" indent="-274320" eaLnBrk="1" fontAlgn="auto" hangingPunct="1">
              <a:spcAft>
                <a:spcPts val="0"/>
              </a:spcAft>
              <a:buFont typeface="Wingdings"/>
              <a:buChar char=""/>
              <a:defRPr/>
            </a:pPr>
            <a:r>
              <a:rPr lang="en-GB" dirty="0" smtClean="0"/>
              <a:t> </a:t>
            </a:r>
            <a:r>
              <a:rPr lang="en-GB" sz="1900" dirty="0" smtClean="0"/>
              <a:t>‘</a:t>
            </a:r>
            <a:r>
              <a:rPr lang="en-GB" sz="1700" dirty="0" smtClean="0"/>
              <a:t>Flavour’ is a teenage boy pop-star and is a virtual prisoner in ‘The Bubble,” the corporate mansion of the Bubble Music Label, where under the constant watch of Herman Heap  – his chronically vain and obscenely rich manager – and his henchmen, he is forced to churn out songs of his angst-ridden soul. The Bubble is a money-making star-factory and Flavour is only their current top-liner, where deprived of access to television, or newspapers, internet, mobile phone or social networking and conveyed to and from his concerts in blacked out limos he  is cocooned from any contact with the outside world and ordinary life which he longs to experience. </a:t>
            </a:r>
          </a:p>
          <a:p>
            <a:pPr marL="274320" indent="-274320" eaLnBrk="1" fontAlgn="auto" hangingPunct="1">
              <a:spcAft>
                <a:spcPts val="0"/>
              </a:spcAft>
              <a:buFont typeface="Wingdings"/>
              <a:buNone/>
              <a:defRPr/>
            </a:pPr>
            <a:r>
              <a:rPr lang="en-GB" sz="1700" dirty="0" smtClean="0"/>
              <a:t> </a:t>
            </a:r>
          </a:p>
          <a:p>
            <a:pPr marL="274320" indent="-274320" eaLnBrk="1" fontAlgn="auto" hangingPunct="1">
              <a:spcAft>
                <a:spcPts val="0"/>
              </a:spcAft>
              <a:buFont typeface="Wingdings"/>
              <a:buChar char=""/>
              <a:defRPr/>
            </a:pPr>
            <a:r>
              <a:rPr lang="en-GB" sz="1700" dirty="0" smtClean="0"/>
              <a:t>Pristine is a teenage girl at a nearby Finishing School – Madame Myrtle’s </a:t>
            </a:r>
            <a:r>
              <a:rPr lang="en-GB" sz="1700" dirty="0" err="1" smtClean="0"/>
              <a:t>Hooveroid</a:t>
            </a:r>
            <a:r>
              <a:rPr lang="en-GB" sz="1700" dirty="0" smtClean="0"/>
              <a:t> Academy – which takes in lively young ladies and trains them to be servile housewives and mothers under the iron rod of its imperious Principal, Madame Myrtle. She and her college mates, in contrast to Flavour, have their noses rubbed in ordinary and humdrum life and anything pertaining to finer feelings or emotions is roundly disapproved of. They long for a bit of glitz and glamour.</a:t>
            </a:r>
          </a:p>
        </p:txBody>
      </p:sp>
      <p:pic>
        <p:nvPicPr>
          <p:cNvPr id="9220" name="Picture 3" descr="SCN_0002.jpg"/>
          <p:cNvPicPr>
            <a:picLocks noChangeAspect="1"/>
          </p:cNvPicPr>
          <p:nvPr/>
        </p:nvPicPr>
        <p:blipFill>
          <a:blip r:embed="rId2" cstate="print"/>
          <a:srcRect/>
          <a:stretch>
            <a:fillRect/>
          </a:stretch>
        </p:blipFill>
        <p:spPr bwMode="auto">
          <a:xfrm>
            <a:off x="7235825" y="908050"/>
            <a:ext cx="1179513" cy="1719263"/>
          </a:xfrm>
          <a:prstGeom prst="rect">
            <a:avLst/>
          </a:prstGeom>
          <a:noFill/>
          <a:ln w="9525">
            <a:noFill/>
            <a:miter lim="800000"/>
            <a:headEnd/>
            <a:tailEnd/>
          </a:ln>
        </p:spPr>
      </p:pic>
      <p:pic>
        <p:nvPicPr>
          <p:cNvPr id="6" name="Picture 5" descr="Pristineadoring.jpg"/>
          <p:cNvPicPr>
            <a:picLocks noChangeAspect="1"/>
          </p:cNvPicPr>
          <p:nvPr/>
        </p:nvPicPr>
        <p:blipFill>
          <a:blip r:embed="rId3" cstate="print"/>
          <a:stretch>
            <a:fillRect/>
          </a:stretch>
        </p:blipFill>
        <p:spPr>
          <a:xfrm>
            <a:off x="6948264" y="3068960"/>
            <a:ext cx="1680902" cy="24928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pPr eaLnBrk="1" fontAlgn="auto" hangingPunct="1">
              <a:spcAft>
                <a:spcPts val="0"/>
              </a:spcAft>
              <a:defRPr/>
            </a:pPr>
            <a:r>
              <a:rPr lang="en-GB"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SYNOPSIS cont.</a:t>
            </a:r>
            <a:endParaRPr lang="en-GB"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243" name="Content Placeholder 2"/>
          <p:cNvSpPr>
            <a:spLocks noGrp="1"/>
          </p:cNvSpPr>
          <p:nvPr>
            <p:ph sz="quarter" idx="1"/>
          </p:nvPr>
        </p:nvSpPr>
        <p:spPr>
          <a:xfrm>
            <a:off x="457200" y="836613"/>
            <a:ext cx="6994525" cy="5637212"/>
          </a:xfrm>
        </p:spPr>
        <p:txBody>
          <a:bodyPr/>
          <a:lstStyle/>
          <a:p>
            <a:pPr eaLnBrk="1" hangingPunct="1"/>
            <a:r>
              <a:rPr lang="en-GB" sz="1600" smtClean="0"/>
              <a:t>Their worlds are poles apart, and the chances of Flavour and Pristine ever meeting are remote, let alone their falling in love. Yet it happens when they meet on the only ‘neutral’ territory between their respective institutions  – the ashram of the bogus and flamboyant self-serving Guru  Gaga – the Grand High Dolby – the only person whom Flavour is allowed to visit but just for his spiritual counselling. Here, Flavour manages to give his minders the slip disguised as a maintenance man and, talent-spotted as a potential pop-star herself, Pristine finds herself being marched off to the Bubble . </a:t>
            </a:r>
          </a:p>
          <a:p>
            <a:pPr eaLnBrk="1" hangingPunct="1"/>
            <a:r>
              <a:rPr lang="en-GB" sz="1600" smtClean="0"/>
              <a:t>All hell breaks loose when they are reported ‘missing’ and the double search for them begins, the Hooveroid Academy being the last place anyone would look for Flavour, the same going for Pristine, now undergoing a Bubble-style makeover. So there is plenty of time for them to experience their new environments. Flavour has the time of his life at the Academy finding out about ordinary life, though he doesn’t quite know what to make of it all and finds himself out of his depth. However, the penalty for his breach of Bubble protocol is that the management writes him off, and the pressure is on to launch Pristine as the next teenage sensation to replace him.</a:t>
            </a:r>
          </a:p>
          <a:p>
            <a:pPr eaLnBrk="1" hangingPunct="1"/>
            <a:endParaRPr lang="en-GB" sz="1800" smtClean="0"/>
          </a:p>
        </p:txBody>
      </p:sp>
      <p:pic>
        <p:nvPicPr>
          <p:cNvPr id="4" name="Picture 3" descr="FlavourTouchwood.jpg"/>
          <p:cNvPicPr>
            <a:picLocks noChangeAspect="1"/>
          </p:cNvPicPr>
          <p:nvPr/>
        </p:nvPicPr>
        <p:blipFill>
          <a:blip r:embed="rId2" cstate="print"/>
          <a:stretch>
            <a:fillRect/>
          </a:stretch>
        </p:blipFill>
        <p:spPr>
          <a:xfrm>
            <a:off x="7452320" y="764704"/>
            <a:ext cx="815837" cy="1872208"/>
          </a:xfrm>
          <a:prstGeom prst="rect">
            <a:avLst/>
          </a:prstGeom>
          <a:ln>
            <a:noFill/>
          </a:ln>
          <a:effectLst>
            <a:softEdge rad="112500"/>
          </a:effectLst>
        </p:spPr>
      </p:pic>
      <p:pic>
        <p:nvPicPr>
          <p:cNvPr id="5" name="Picture 4" descr="Pristinepop1.jpg"/>
          <p:cNvPicPr>
            <a:picLocks noChangeAspect="1"/>
          </p:cNvPicPr>
          <p:nvPr/>
        </p:nvPicPr>
        <p:blipFill>
          <a:blip r:embed="rId3" cstate="print"/>
          <a:stretch>
            <a:fillRect/>
          </a:stretch>
        </p:blipFill>
        <p:spPr>
          <a:xfrm>
            <a:off x="7596336" y="2924944"/>
            <a:ext cx="766009" cy="26769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eaLnBrk="1" fontAlgn="auto" hangingPunct="1">
              <a:spcAft>
                <a:spcPts val="0"/>
              </a:spcAft>
              <a:defRPr/>
            </a:pPr>
            <a:r>
              <a:rPr lang="en-GB"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MAIN CAST OF CHARACTERS</a:t>
            </a:r>
            <a:endParaRPr lang="en-GB"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267" name="Content Placeholder 2"/>
          <p:cNvSpPr>
            <a:spLocks noGrp="1"/>
          </p:cNvSpPr>
          <p:nvPr>
            <p:ph sz="quarter" idx="1"/>
          </p:nvPr>
        </p:nvSpPr>
        <p:spPr>
          <a:xfrm>
            <a:off x="395288" y="1052513"/>
            <a:ext cx="7467600" cy="5545137"/>
          </a:xfrm>
        </p:spPr>
        <p:txBody>
          <a:bodyPr/>
          <a:lstStyle/>
          <a:p>
            <a:pPr eaLnBrk="1" hangingPunct="1"/>
            <a:r>
              <a:rPr lang="en-GB" sz="1400" smtClean="0"/>
              <a:t>FLAVOUR  Rockstar, Prince of Sob</a:t>
            </a:r>
          </a:p>
          <a:p>
            <a:pPr eaLnBrk="1" hangingPunct="1"/>
            <a:r>
              <a:rPr lang="en-GB" sz="1400" smtClean="0"/>
              <a:t>HEAP  his Manager</a:t>
            </a:r>
          </a:p>
          <a:p>
            <a:pPr eaLnBrk="1" hangingPunct="1"/>
            <a:r>
              <a:rPr lang="en-GB" sz="1400" smtClean="0"/>
              <a:t>HOOD and HENCH his Minders</a:t>
            </a:r>
          </a:p>
          <a:p>
            <a:pPr eaLnBrk="1" hangingPunct="1">
              <a:buFont typeface="Wingdings" pitchFamily="2" charset="2"/>
              <a:buNone/>
            </a:pPr>
            <a:endParaRPr lang="en-GB" sz="1400" smtClean="0"/>
          </a:p>
          <a:p>
            <a:pPr eaLnBrk="1" hangingPunct="1">
              <a:buFont typeface="Wingdings" pitchFamily="2" charset="2"/>
              <a:buNone/>
            </a:pPr>
            <a:r>
              <a:rPr lang="en-GB" sz="1400" smtClean="0"/>
              <a:t>THE BACKING GROUP:</a:t>
            </a:r>
          </a:p>
          <a:p>
            <a:pPr eaLnBrk="1" hangingPunct="1"/>
            <a:r>
              <a:rPr lang="en-GB" sz="1400" smtClean="0"/>
              <a:t> ANATHEMA</a:t>
            </a:r>
          </a:p>
          <a:p>
            <a:pPr eaLnBrk="1" hangingPunct="1"/>
            <a:r>
              <a:rPr lang="en-GB" sz="1400" smtClean="0"/>
              <a:t>CLEAROCIL</a:t>
            </a:r>
          </a:p>
          <a:p>
            <a:pPr eaLnBrk="1" hangingPunct="1"/>
            <a:r>
              <a:rPr lang="en-GB" sz="1400" smtClean="0"/>
              <a:t> SIDE SALAD/ his Pal</a:t>
            </a:r>
          </a:p>
          <a:p>
            <a:pPr eaLnBrk="1" hangingPunct="1"/>
            <a:endParaRPr lang="en-GB" sz="1400" smtClean="0"/>
          </a:p>
          <a:p>
            <a:pPr eaLnBrk="1" hangingPunct="1"/>
            <a:r>
              <a:rPr lang="en-GB" sz="1400" smtClean="0"/>
              <a:t>GURU MONEYGRUB GAGA</a:t>
            </a:r>
          </a:p>
          <a:p>
            <a:pPr eaLnBrk="1" hangingPunct="1"/>
            <a:r>
              <a:rPr lang="en-GB" sz="1400" smtClean="0"/>
              <a:t>BOD SQUENCH Guru's Acolyte</a:t>
            </a:r>
          </a:p>
          <a:p>
            <a:pPr eaLnBrk="1" hangingPunct="1"/>
            <a:endParaRPr lang="en-GB" sz="1400" smtClean="0"/>
          </a:p>
          <a:p>
            <a:pPr eaLnBrk="1" hangingPunct="1"/>
            <a:r>
              <a:rPr lang="en-GB" sz="1400" smtClean="0"/>
              <a:t>PRISTINE Hooveroid Academy Student</a:t>
            </a:r>
          </a:p>
          <a:p>
            <a:pPr eaLnBrk="1" hangingPunct="1"/>
            <a:r>
              <a:rPr lang="en-GB" sz="1400" smtClean="0"/>
              <a:t>CREDA her Room Mate</a:t>
            </a:r>
          </a:p>
          <a:p>
            <a:pPr eaLnBrk="1" hangingPunct="1"/>
            <a:r>
              <a:rPr lang="en-GB" sz="1400" smtClean="0"/>
              <a:t>TOUCHWOOD the Caretaker</a:t>
            </a:r>
          </a:p>
          <a:p>
            <a:pPr eaLnBrk="1" hangingPunct="1"/>
            <a:r>
              <a:rPr lang="en-GB" sz="1400" smtClean="0"/>
              <a:t>TIGHTWAD a rich Tycoon</a:t>
            </a:r>
          </a:p>
          <a:p>
            <a:pPr eaLnBrk="1" hangingPunct="1"/>
            <a:r>
              <a:rPr lang="en-GB" sz="1400" smtClean="0"/>
              <a:t>MADAM MYRTLE College Principal</a:t>
            </a:r>
          </a:p>
          <a:p>
            <a:pPr eaLnBrk="1" hangingPunct="1">
              <a:buFont typeface="Wingdings" pitchFamily="2" charset="2"/>
              <a:buNone/>
            </a:pPr>
            <a:endParaRPr lang="en-GB" sz="1400" smtClean="0"/>
          </a:p>
          <a:p>
            <a:pPr eaLnBrk="1" hangingPunct="1"/>
            <a:r>
              <a:rPr lang="en-GB" sz="1400" smtClean="0"/>
              <a:t>CHORUS OF HOOVEROIDS, GURU'S DEVOTEES, and BUBBLIES</a:t>
            </a:r>
          </a:p>
        </p:txBody>
      </p:sp>
      <p:pic>
        <p:nvPicPr>
          <p:cNvPr id="4" name="Picture 3" descr="SCN_0001.jpg"/>
          <p:cNvPicPr>
            <a:picLocks noChangeAspect="1"/>
          </p:cNvPicPr>
          <p:nvPr/>
        </p:nvPicPr>
        <p:blipFill>
          <a:blip r:embed="rId2" cstate="print"/>
          <a:stretch>
            <a:fillRect/>
          </a:stretch>
        </p:blipFill>
        <p:spPr>
          <a:xfrm>
            <a:off x="4572000" y="980728"/>
            <a:ext cx="1008112" cy="1466631"/>
          </a:xfrm>
          <a:prstGeom prst="rect">
            <a:avLst/>
          </a:prstGeom>
          <a:ln>
            <a:noFill/>
          </a:ln>
          <a:effectLst>
            <a:softEdge rad="112500"/>
          </a:effectLst>
        </p:spPr>
      </p:pic>
      <p:pic>
        <p:nvPicPr>
          <p:cNvPr id="6" name="Picture 5" descr="GuruBodFlay.jpg"/>
          <p:cNvPicPr>
            <a:picLocks noChangeAspect="1"/>
          </p:cNvPicPr>
          <p:nvPr/>
        </p:nvPicPr>
        <p:blipFill>
          <a:blip r:embed="rId3" cstate="print"/>
          <a:stretch>
            <a:fillRect/>
          </a:stretch>
        </p:blipFill>
        <p:spPr>
          <a:xfrm>
            <a:off x="5868144" y="2564904"/>
            <a:ext cx="1510656" cy="1300337"/>
          </a:xfrm>
          <a:prstGeom prst="rect">
            <a:avLst/>
          </a:prstGeom>
          <a:ln>
            <a:noFill/>
          </a:ln>
          <a:effectLst>
            <a:softEdge rad="112500"/>
          </a:effectLst>
        </p:spPr>
      </p:pic>
      <p:pic>
        <p:nvPicPr>
          <p:cNvPr id="9" name="Picture 8" descr="CredaPristine3.jpg"/>
          <p:cNvPicPr>
            <a:picLocks noChangeAspect="1"/>
          </p:cNvPicPr>
          <p:nvPr/>
        </p:nvPicPr>
        <p:blipFill>
          <a:blip r:embed="rId4" cstate="print"/>
          <a:stretch>
            <a:fillRect/>
          </a:stretch>
        </p:blipFill>
        <p:spPr>
          <a:xfrm>
            <a:off x="3995936" y="3933056"/>
            <a:ext cx="1689392" cy="1289151"/>
          </a:xfrm>
          <a:prstGeom prst="rect">
            <a:avLst/>
          </a:prstGeom>
          <a:ln>
            <a:noFill/>
          </a:ln>
          <a:effectLst>
            <a:softEdge rad="112500"/>
          </a:effectLst>
        </p:spPr>
      </p:pic>
      <p:pic>
        <p:nvPicPr>
          <p:cNvPr id="10" name="Picture 9" descr="Backing group.jpg"/>
          <p:cNvPicPr>
            <a:picLocks noChangeAspect="1"/>
          </p:cNvPicPr>
          <p:nvPr/>
        </p:nvPicPr>
        <p:blipFill>
          <a:blip r:embed="rId5" cstate="print"/>
          <a:stretch>
            <a:fillRect/>
          </a:stretch>
        </p:blipFill>
        <p:spPr>
          <a:xfrm>
            <a:off x="4211960" y="2420888"/>
            <a:ext cx="1595886" cy="1461814"/>
          </a:xfrm>
          <a:prstGeom prst="rect">
            <a:avLst/>
          </a:prstGeom>
          <a:ln>
            <a:noFill/>
          </a:ln>
          <a:effectLst>
            <a:softEdge rad="112500"/>
          </a:effectLst>
        </p:spPr>
      </p:pic>
      <p:pic>
        <p:nvPicPr>
          <p:cNvPr id="11" name="Picture 10" descr="HeapHoodHench.jpg"/>
          <p:cNvPicPr>
            <a:picLocks noChangeAspect="1"/>
          </p:cNvPicPr>
          <p:nvPr/>
        </p:nvPicPr>
        <p:blipFill>
          <a:blip r:embed="rId6" cstate="print"/>
          <a:stretch>
            <a:fillRect/>
          </a:stretch>
        </p:blipFill>
        <p:spPr>
          <a:xfrm>
            <a:off x="5724128" y="1052736"/>
            <a:ext cx="1416954" cy="1397124"/>
          </a:xfrm>
          <a:prstGeom prst="rect">
            <a:avLst/>
          </a:prstGeom>
          <a:ln>
            <a:noFill/>
          </a:ln>
          <a:effectLst>
            <a:softEdge rad="112500"/>
          </a:effectLst>
        </p:spPr>
      </p:pic>
      <p:pic>
        <p:nvPicPr>
          <p:cNvPr id="14" name="Picture 13" descr="MadamMyrtle2.jpg"/>
          <p:cNvPicPr>
            <a:picLocks noChangeAspect="1"/>
          </p:cNvPicPr>
          <p:nvPr/>
        </p:nvPicPr>
        <p:blipFill>
          <a:blip r:embed="rId7" cstate="print"/>
          <a:stretch>
            <a:fillRect/>
          </a:stretch>
        </p:blipFill>
        <p:spPr>
          <a:xfrm>
            <a:off x="6948264" y="3789040"/>
            <a:ext cx="835152" cy="2695956"/>
          </a:xfrm>
          <a:prstGeom prst="rect">
            <a:avLst/>
          </a:prstGeom>
          <a:ln>
            <a:noFill/>
          </a:ln>
          <a:effectLst>
            <a:softEdge rad="112500"/>
          </a:effectLst>
        </p:spPr>
      </p:pic>
      <p:pic>
        <p:nvPicPr>
          <p:cNvPr id="15" name="Picture 14" descr="Touchwood.jpg"/>
          <p:cNvPicPr>
            <a:picLocks noChangeAspect="1"/>
          </p:cNvPicPr>
          <p:nvPr/>
        </p:nvPicPr>
        <p:blipFill>
          <a:blip r:embed="rId8" cstate="print"/>
          <a:stretch>
            <a:fillRect/>
          </a:stretch>
        </p:blipFill>
        <p:spPr>
          <a:xfrm>
            <a:off x="5724128" y="4077072"/>
            <a:ext cx="1115045" cy="1775852"/>
          </a:xfrm>
          <a:prstGeom prst="rect">
            <a:avLst/>
          </a:prstGeom>
          <a:ln>
            <a:noFill/>
          </a:ln>
          <a:effectLst>
            <a:softEdge rad="112500"/>
          </a:effectLst>
        </p:spPr>
      </p:pic>
      <p:pic>
        <p:nvPicPr>
          <p:cNvPr id="22" name="Picture 21" descr="Tightwad2.jpg"/>
          <p:cNvPicPr>
            <a:picLocks noChangeAspect="1"/>
          </p:cNvPicPr>
          <p:nvPr/>
        </p:nvPicPr>
        <p:blipFill>
          <a:blip r:embed="rId9" cstate="print"/>
          <a:stretch>
            <a:fillRect/>
          </a:stretch>
        </p:blipFill>
        <p:spPr>
          <a:xfrm>
            <a:off x="4716016" y="5301208"/>
            <a:ext cx="869831" cy="1008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pPr eaLnBrk="1" fontAlgn="auto" hangingPunct="1">
              <a:spcAft>
                <a:spcPts val="0"/>
              </a:spcAft>
              <a:defRPr/>
            </a:pPr>
            <a:r>
              <a:rPr lang="en-GB" sz="32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CHORUS Parts</a:t>
            </a:r>
            <a:endParaRPr lang="en-GB" sz="32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291" name="Content Placeholder 2"/>
          <p:cNvSpPr>
            <a:spLocks noGrp="1"/>
          </p:cNvSpPr>
          <p:nvPr>
            <p:ph sz="quarter" idx="1"/>
          </p:nvPr>
        </p:nvSpPr>
        <p:spPr>
          <a:xfrm>
            <a:off x="457200" y="1125538"/>
            <a:ext cx="7467600" cy="5348287"/>
          </a:xfrm>
        </p:spPr>
        <p:txBody>
          <a:bodyPr/>
          <a:lstStyle/>
          <a:p>
            <a:pPr eaLnBrk="1" hangingPunct="1">
              <a:buFont typeface="Wingdings" pitchFamily="2" charset="2"/>
              <a:buNone/>
            </a:pPr>
            <a:r>
              <a:rPr lang="en-GB" sz="1800" smtClean="0"/>
              <a:t>Hooveroid Academy Students including:</a:t>
            </a:r>
          </a:p>
          <a:p>
            <a:pPr eaLnBrk="1" hangingPunct="1"/>
            <a:r>
              <a:rPr lang="en-GB" sz="1800" smtClean="0"/>
              <a:t>Sophie</a:t>
            </a:r>
          </a:p>
          <a:p>
            <a:pPr eaLnBrk="1" hangingPunct="1"/>
            <a:r>
              <a:rPr lang="en-GB" sz="1800" smtClean="0"/>
              <a:t>(Mrs) Brobat</a:t>
            </a:r>
          </a:p>
          <a:p>
            <a:pPr eaLnBrk="1" hangingPunct="1"/>
            <a:r>
              <a:rPr lang="en-GB" sz="1800" smtClean="0"/>
              <a:t>(Mrs) Swarfega</a:t>
            </a:r>
          </a:p>
          <a:p>
            <a:pPr eaLnBrk="1" hangingPunct="1"/>
            <a:r>
              <a:rPr lang="en-GB" sz="1800" smtClean="0"/>
              <a:t>(Mrs) Clingfilm</a:t>
            </a:r>
          </a:p>
          <a:p>
            <a:pPr eaLnBrk="1" hangingPunct="1"/>
            <a:r>
              <a:rPr lang="en-GB" sz="1800" smtClean="0"/>
              <a:t>(Mrs) Flymo</a:t>
            </a:r>
          </a:p>
          <a:p>
            <a:pPr eaLnBrk="1" hangingPunct="1"/>
            <a:endParaRPr lang="en-GB" sz="1800" smtClean="0"/>
          </a:p>
          <a:p>
            <a:pPr eaLnBrk="1" hangingPunct="1">
              <a:buFont typeface="Wingdings" pitchFamily="2" charset="2"/>
              <a:buNone/>
            </a:pPr>
            <a:r>
              <a:rPr lang="en-GB" sz="1800" smtClean="0"/>
              <a:t>Devotees of Guru GAGA</a:t>
            </a:r>
          </a:p>
          <a:p>
            <a:pPr eaLnBrk="1" hangingPunct="1"/>
            <a:r>
              <a:rPr lang="en-GB" sz="1800" smtClean="0"/>
              <a:t>Maggot</a:t>
            </a:r>
          </a:p>
          <a:p>
            <a:pPr eaLnBrk="1" hangingPunct="1"/>
            <a:r>
              <a:rPr lang="en-GB" sz="1800" smtClean="0"/>
              <a:t>Slug</a:t>
            </a:r>
          </a:p>
          <a:p>
            <a:pPr eaLnBrk="1" hangingPunct="1"/>
            <a:r>
              <a:rPr lang="en-GB" sz="1800" smtClean="0"/>
              <a:t>Wart</a:t>
            </a:r>
          </a:p>
          <a:p>
            <a:pPr eaLnBrk="1" hangingPunct="1"/>
            <a:r>
              <a:rPr lang="en-GB" sz="1800" smtClean="0"/>
              <a:t>Bog </a:t>
            </a:r>
          </a:p>
          <a:p>
            <a:pPr eaLnBrk="1" hangingPunct="1"/>
            <a:r>
              <a:rPr lang="en-GB" sz="1800" smtClean="0"/>
              <a:t>Worm</a:t>
            </a:r>
          </a:p>
          <a:p>
            <a:pPr eaLnBrk="1" hangingPunct="1"/>
            <a:r>
              <a:rPr lang="en-GB" sz="1800" smtClean="0"/>
              <a:t>Slime </a:t>
            </a:r>
          </a:p>
          <a:p>
            <a:pPr eaLnBrk="1" hangingPunct="1"/>
            <a:r>
              <a:rPr lang="en-GB" sz="1800" smtClean="0"/>
              <a:t>Muck</a:t>
            </a:r>
          </a:p>
        </p:txBody>
      </p:sp>
      <p:pic>
        <p:nvPicPr>
          <p:cNvPr id="5" name="Picture 4" descr="Hooveroids cropped.jpg"/>
          <p:cNvPicPr>
            <a:picLocks noChangeAspect="1"/>
          </p:cNvPicPr>
          <p:nvPr/>
        </p:nvPicPr>
        <p:blipFill>
          <a:blip r:embed="rId2" cstate="print"/>
          <a:stretch>
            <a:fillRect/>
          </a:stretch>
        </p:blipFill>
        <p:spPr>
          <a:xfrm>
            <a:off x="3635896" y="1700808"/>
            <a:ext cx="4104456" cy="2294157"/>
          </a:xfrm>
          <a:prstGeom prst="rect">
            <a:avLst/>
          </a:prstGeom>
          <a:ln>
            <a:noFill/>
          </a:ln>
          <a:effectLst>
            <a:softEdge rad="112500"/>
          </a:effectLst>
        </p:spPr>
      </p:pic>
      <p:pic>
        <p:nvPicPr>
          <p:cNvPr id="6" name="Picture 5" descr="devotees cropped.jpg"/>
          <p:cNvPicPr>
            <a:picLocks noChangeAspect="1"/>
          </p:cNvPicPr>
          <p:nvPr/>
        </p:nvPicPr>
        <p:blipFill>
          <a:blip r:embed="rId3" cstate="print"/>
          <a:stretch>
            <a:fillRect/>
          </a:stretch>
        </p:blipFill>
        <p:spPr>
          <a:xfrm>
            <a:off x="3851920" y="4005064"/>
            <a:ext cx="3673684" cy="23290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SONGS</a:t>
            </a:r>
            <a:endParaRPr lang="en-GB"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315" name="Content Placeholder 2"/>
          <p:cNvSpPr>
            <a:spLocks noGrp="1"/>
          </p:cNvSpPr>
          <p:nvPr>
            <p:ph sz="quarter" idx="1"/>
          </p:nvPr>
        </p:nvSpPr>
        <p:spPr>
          <a:xfrm>
            <a:off x="457200" y="1600200"/>
            <a:ext cx="5483225" cy="4873625"/>
          </a:xfrm>
        </p:spPr>
        <p:txBody>
          <a:bodyPr/>
          <a:lstStyle/>
          <a:p>
            <a:pPr eaLnBrk="1" hangingPunct="1"/>
            <a:r>
              <a:rPr lang="en-GB" smtClean="0"/>
              <a:t>Too ‘Merch’ Too Soon</a:t>
            </a:r>
          </a:p>
          <a:p>
            <a:pPr eaLnBrk="1" hangingPunct="1"/>
            <a:r>
              <a:rPr lang="en-GB" smtClean="0"/>
              <a:t>Crush the Cockroach Rap</a:t>
            </a:r>
          </a:p>
          <a:p>
            <a:pPr eaLnBrk="1" hangingPunct="1"/>
            <a:r>
              <a:rPr lang="en-GB" smtClean="0"/>
              <a:t>Looking for Love</a:t>
            </a:r>
          </a:p>
          <a:p>
            <a:pPr eaLnBrk="1" hangingPunct="1"/>
            <a:r>
              <a:rPr lang="en-GB" smtClean="0"/>
              <a:t>A Woman’s Place</a:t>
            </a:r>
          </a:p>
          <a:p>
            <a:pPr eaLnBrk="1" hangingPunct="1"/>
            <a:r>
              <a:rPr lang="en-GB" smtClean="0"/>
              <a:t>Looking for Love </a:t>
            </a:r>
            <a:r>
              <a:rPr lang="en-GB" sz="1600" smtClean="0"/>
              <a:t>reprise</a:t>
            </a:r>
          </a:p>
          <a:p>
            <a:pPr eaLnBrk="1" hangingPunct="1"/>
            <a:r>
              <a:rPr lang="en-GB" smtClean="0"/>
              <a:t>He Knows, He Knows</a:t>
            </a:r>
          </a:p>
          <a:p>
            <a:pPr eaLnBrk="1" hangingPunct="1"/>
            <a:r>
              <a:rPr lang="en-GB" smtClean="0"/>
              <a:t>Looking for Love </a:t>
            </a:r>
            <a:endParaRPr lang="en-GB" sz="1600" smtClean="0"/>
          </a:p>
          <a:p>
            <a:pPr eaLnBrk="1" hangingPunct="1"/>
            <a:r>
              <a:rPr lang="en-GB" smtClean="0"/>
              <a:t>Hooveroid Rinse</a:t>
            </a:r>
          </a:p>
          <a:p>
            <a:pPr eaLnBrk="1" hangingPunct="1"/>
            <a:r>
              <a:rPr lang="en-GB" smtClean="0"/>
              <a:t>Sugar Daddy</a:t>
            </a:r>
          </a:p>
          <a:p>
            <a:pPr eaLnBrk="1" hangingPunct="1"/>
            <a:r>
              <a:rPr lang="en-GB" smtClean="0"/>
              <a:t>Looking for Love (</a:t>
            </a:r>
            <a:r>
              <a:rPr lang="en-GB" sz="1600" smtClean="0"/>
              <a:t>concluding song version)</a:t>
            </a:r>
          </a:p>
          <a:p>
            <a:pPr eaLnBrk="1" hangingPunct="1">
              <a:buFont typeface="Wingdings" pitchFamily="2" charset="2"/>
              <a:buNone/>
            </a:pPr>
            <a:endParaRPr lang="en-GB" sz="1600" smtClean="0"/>
          </a:p>
          <a:p>
            <a:pPr eaLnBrk="1" hangingPunct="1">
              <a:buFont typeface="Wingdings" pitchFamily="2" charset="2"/>
              <a:buNone/>
            </a:pPr>
            <a:endParaRPr lang="en-GB" sz="1600" smtClean="0"/>
          </a:p>
          <a:p>
            <a:pPr eaLnBrk="1" hangingPunct="1">
              <a:buFont typeface="Wingdings" pitchFamily="2" charset="2"/>
              <a:buNone/>
            </a:pPr>
            <a:endParaRPr lang="en-GB" sz="1600" smtClean="0"/>
          </a:p>
        </p:txBody>
      </p:sp>
      <p:pic>
        <p:nvPicPr>
          <p:cNvPr id="13316" name="Picture 3" descr="Flavour&amp;Pristine.jpg"/>
          <p:cNvPicPr>
            <a:picLocks noChangeAspect="1"/>
          </p:cNvPicPr>
          <p:nvPr/>
        </p:nvPicPr>
        <p:blipFill>
          <a:blip r:embed="rId2" cstate="print"/>
          <a:srcRect/>
          <a:stretch>
            <a:fillRect/>
          </a:stretch>
        </p:blipFill>
        <p:spPr bwMode="auto">
          <a:xfrm>
            <a:off x="6732588" y="4797425"/>
            <a:ext cx="1023937" cy="1528763"/>
          </a:xfrm>
          <a:prstGeom prst="rect">
            <a:avLst/>
          </a:prstGeom>
          <a:noFill/>
          <a:ln w="9525">
            <a:noFill/>
            <a:miter lim="800000"/>
            <a:headEnd/>
            <a:tailEnd/>
          </a:ln>
        </p:spPr>
      </p:pic>
      <p:pic>
        <p:nvPicPr>
          <p:cNvPr id="6" name="Picture 5" descr="Chorus crop.jpg"/>
          <p:cNvPicPr>
            <a:picLocks noChangeAspect="1"/>
          </p:cNvPicPr>
          <p:nvPr/>
        </p:nvPicPr>
        <p:blipFill>
          <a:blip r:embed="rId3" cstate="print"/>
          <a:stretch>
            <a:fillRect/>
          </a:stretch>
        </p:blipFill>
        <p:spPr>
          <a:xfrm>
            <a:off x="4716016" y="260648"/>
            <a:ext cx="3047653" cy="1606506"/>
          </a:xfrm>
          <a:prstGeom prst="rect">
            <a:avLst/>
          </a:prstGeom>
          <a:ln>
            <a:noFill/>
          </a:ln>
          <a:effectLst>
            <a:softEdge rad="112500"/>
          </a:effectLst>
        </p:spPr>
      </p:pic>
      <p:pic>
        <p:nvPicPr>
          <p:cNvPr id="7" name="Picture 6" descr="Sugar Daddy.jpg"/>
          <p:cNvPicPr>
            <a:picLocks noChangeAspect="1"/>
          </p:cNvPicPr>
          <p:nvPr/>
        </p:nvPicPr>
        <p:blipFill>
          <a:blip r:embed="rId4" cstate="print"/>
          <a:stretch>
            <a:fillRect/>
          </a:stretch>
        </p:blipFill>
        <p:spPr>
          <a:xfrm>
            <a:off x="3779912" y="4509120"/>
            <a:ext cx="2200268" cy="1229620"/>
          </a:xfrm>
          <a:prstGeom prst="rect">
            <a:avLst/>
          </a:prstGeom>
          <a:ln>
            <a:noFill/>
          </a:ln>
          <a:effectLst>
            <a:softEdge rad="112500"/>
          </a:effectLst>
        </p:spPr>
      </p:pic>
      <p:pic>
        <p:nvPicPr>
          <p:cNvPr id="8" name="Picture 7" descr="Hooveroids cropped.jpg"/>
          <p:cNvPicPr>
            <a:picLocks noChangeAspect="1"/>
          </p:cNvPicPr>
          <p:nvPr/>
        </p:nvPicPr>
        <p:blipFill>
          <a:blip r:embed="rId5" cstate="print"/>
          <a:stretch>
            <a:fillRect/>
          </a:stretch>
        </p:blipFill>
        <p:spPr>
          <a:xfrm>
            <a:off x="6372200" y="3501008"/>
            <a:ext cx="2075680" cy="1160187"/>
          </a:xfrm>
          <a:prstGeom prst="rect">
            <a:avLst/>
          </a:prstGeom>
          <a:ln>
            <a:noFill/>
          </a:ln>
          <a:effectLst>
            <a:softEdge rad="112500"/>
          </a:effectLst>
        </p:spPr>
      </p:pic>
      <p:pic>
        <p:nvPicPr>
          <p:cNvPr id="9" name="Picture 8" descr="devotees cropped.jpg"/>
          <p:cNvPicPr>
            <a:picLocks noChangeAspect="1"/>
          </p:cNvPicPr>
          <p:nvPr/>
        </p:nvPicPr>
        <p:blipFill>
          <a:blip r:embed="rId6" cstate="print"/>
          <a:stretch>
            <a:fillRect/>
          </a:stretch>
        </p:blipFill>
        <p:spPr>
          <a:xfrm>
            <a:off x="6084168" y="1988840"/>
            <a:ext cx="2150376" cy="1363282"/>
          </a:xfrm>
          <a:prstGeom prst="rect">
            <a:avLst/>
          </a:prstGeom>
          <a:ln>
            <a:noFill/>
          </a:ln>
          <a:effectLst>
            <a:softEdge rad="112500"/>
          </a:effectLst>
        </p:spPr>
      </p:pic>
      <p:pic>
        <p:nvPicPr>
          <p:cNvPr id="13321" name="Picture 10" descr="womansplace.jpg"/>
          <p:cNvPicPr>
            <a:picLocks noChangeAspect="1"/>
          </p:cNvPicPr>
          <p:nvPr/>
        </p:nvPicPr>
        <p:blipFill>
          <a:blip r:embed="rId7" cstate="print"/>
          <a:srcRect/>
          <a:stretch>
            <a:fillRect/>
          </a:stretch>
        </p:blipFill>
        <p:spPr bwMode="auto">
          <a:xfrm>
            <a:off x="4716463" y="2852738"/>
            <a:ext cx="1054100" cy="153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WomansPlace-Karaoke.mp4">
            <a:hlinkClick r:id="" action="ppaction://media"/>
          </p:cNvPr>
          <p:cNvPicPr>
            <a:picLocks noRot="1" noChangeAspect="1"/>
          </p:cNvPicPr>
          <p:nvPr>
            <a:videoFile r:link="rId1"/>
          </p:nvPr>
        </p:nvPicPr>
        <p:blipFill>
          <a:blip r:embed="rId4" cstate="print"/>
          <a:stretch>
            <a:fillRect/>
          </a:stretch>
        </p:blipFill>
        <p:spPr>
          <a:xfrm>
            <a:off x="467544" y="1509356"/>
            <a:ext cx="6495963" cy="4871972"/>
          </a:xfrm>
          <a:prstGeom prst="rect">
            <a:avLst/>
          </a:prstGeom>
        </p:spPr>
      </p:pic>
      <p:sp>
        <p:nvSpPr>
          <p:cNvPr id="2" name="Title 1"/>
          <p:cNvSpPr>
            <a:spLocks noGrp="1"/>
          </p:cNvSpPr>
          <p:nvPr>
            <p:ph type="title"/>
          </p:nvPr>
        </p:nvSpPr>
        <p:spPr>
          <a:xfrm>
            <a:off x="457200" y="274638"/>
            <a:ext cx="7467600" cy="706090"/>
          </a:xfrm>
        </p:spPr>
        <p:txBody>
          <a:bodyPr/>
          <a:lstStyle/>
          <a:p>
            <a:r>
              <a:rPr lang="en-GB" dirty="0" smtClean="0"/>
              <a:t>Audio: A Woman’s Place </a:t>
            </a:r>
            <a:endParaRPr lang="en-GB" dirty="0"/>
          </a:p>
        </p:txBody>
      </p:sp>
      <p:pic>
        <p:nvPicPr>
          <p:cNvPr id="4" name="A Womans Place - Sample.mp3">
            <a:hlinkClick r:id="" action="ppaction://media"/>
          </p:cNvPr>
          <p:cNvPicPr>
            <a:picLocks noGrp="1" noRot="1" noChangeAspect="1"/>
          </p:cNvPicPr>
          <p:nvPr>
            <p:ph idx="1"/>
            <a:audioFile r:link="rId2"/>
          </p:nvPr>
        </p:nvPicPr>
        <p:blipFill>
          <a:blip r:embed="rId5" cstate="print"/>
          <a:stretch>
            <a:fillRect/>
          </a:stretch>
        </p:blipFill>
        <p:spPr>
          <a:xfrm>
            <a:off x="5148064" y="476672"/>
            <a:ext cx="432048" cy="432048"/>
          </a:xfrm>
          <a:prstGeom prst="rect">
            <a:avLst/>
          </a:prstGeom>
        </p:spPr>
      </p:pic>
      <p:pic>
        <p:nvPicPr>
          <p:cNvPr id="6" name="Picture 5" descr="Womansplacesong.jpg"/>
          <p:cNvPicPr>
            <a:picLocks noChangeAspect="1"/>
          </p:cNvPicPr>
          <p:nvPr/>
        </p:nvPicPr>
        <p:blipFill>
          <a:blip r:embed="rId6" cstate="print"/>
          <a:stretch>
            <a:fillRect/>
          </a:stretch>
        </p:blipFill>
        <p:spPr>
          <a:xfrm>
            <a:off x="7092280" y="620688"/>
            <a:ext cx="1512168" cy="1211406"/>
          </a:xfrm>
          <a:prstGeom prst="rect">
            <a:avLst/>
          </a:prstGeom>
        </p:spPr>
      </p:pic>
      <p:sp>
        <p:nvSpPr>
          <p:cNvPr id="7" name="TextBox 6"/>
          <p:cNvSpPr txBox="1"/>
          <p:nvPr/>
        </p:nvSpPr>
        <p:spPr>
          <a:xfrm>
            <a:off x="539552" y="980728"/>
            <a:ext cx="4752528" cy="369332"/>
          </a:xfrm>
          <a:prstGeom prst="rect">
            <a:avLst/>
          </a:prstGeom>
          <a:noFill/>
        </p:spPr>
        <p:txBody>
          <a:bodyPr wrap="square" rtlCol="0">
            <a:spAutoFit/>
          </a:bodyPr>
          <a:lstStyle/>
          <a:p>
            <a:r>
              <a:rPr lang="en-GB" dirty="0" smtClean="0"/>
              <a:t>Sung by Madame Myrtle, </a:t>
            </a:r>
            <a:r>
              <a:rPr lang="en-GB" dirty="0" err="1" smtClean="0"/>
              <a:t>Creda</a:t>
            </a:r>
            <a:r>
              <a:rPr lang="en-GB" dirty="0" smtClean="0"/>
              <a:t> and Pristine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9053" fill="hold"/>
                                        <p:tgtEl>
                                          <p:spTgt spid="4"/>
                                        </p:tgtEl>
                                      </p:cBhvr>
                                    </p:cmd>
                                  </p:childTnLst>
                                </p:cTn>
                              </p:par>
                            </p:childTnLst>
                          </p:cTn>
                        </p:par>
                      </p:childTnLst>
                    </p:cTn>
                  </p:par>
                </p:childTnLst>
              </p:cTn>
              <p:nextCondLst>
                <p:cond evt="onClick" delay="0">
                  <p:tgtEl>
                    <p:spTgt spid="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video>
              <p:cMediaNode>
                <p:cTn id="13" fill="hold" display="0">
                  <p:stCondLst>
                    <p:cond delay="indefinite"/>
                  </p:stCondLst>
                  <p:endCondLst>
                    <p:cond evt="onNext" delay="0">
                      <p:tgtEl>
                        <p:sldTgt/>
                      </p:tgtEl>
                    </p:cond>
                    <p:cond evt="onPrev" delay="0">
                      <p:tgtEl>
                        <p:sldTgt/>
                      </p:tgtEl>
                    </p:cond>
                  </p:end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pPr eaLnBrk="1" fontAlgn="auto" hangingPunct="1">
              <a:spcAft>
                <a:spcPts val="0"/>
              </a:spcAft>
              <a:defRPr/>
            </a:pPr>
            <a:r>
              <a:rPr lang="en-GB"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SCENES</a:t>
            </a:r>
            <a:endParaRPr lang="en-GB"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339" name="Content Placeholder 2"/>
          <p:cNvSpPr>
            <a:spLocks noGrp="1"/>
          </p:cNvSpPr>
          <p:nvPr>
            <p:ph sz="quarter" idx="1"/>
          </p:nvPr>
        </p:nvSpPr>
        <p:spPr>
          <a:xfrm>
            <a:off x="457200" y="1052513"/>
            <a:ext cx="8435975" cy="5689600"/>
          </a:xfrm>
        </p:spPr>
        <p:txBody>
          <a:bodyPr/>
          <a:lstStyle/>
          <a:p>
            <a:pPr eaLnBrk="1" hangingPunct="1">
              <a:buFont typeface="Wingdings" pitchFamily="2" charset="2"/>
              <a:buNone/>
            </a:pPr>
            <a:r>
              <a:rPr lang="en-GB" sz="2000" smtClean="0"/>
              <a:t>The story takes place between the following scenes:</a:t>
            </a:r>
          </a:p>
          <a:p>
            <a:pPr eaLnBrk="1" hangingPunct="1"/>
            <a:r>
              <a:rPr lang="en-GB" sz="2000" smtClean="0"/>
              <a:t>THE BUBBLE: - the well protected head-quarters</a:t>
            </a:r>
          </a:p>
          <a:p>
            <a:pPr eaLnBrk="1" hangingPunct="1">
              <a:buFont typeface="Wingdings" pitchFamily="2" charset="2"/>
              <a:buNone/>
            </a:pPr>
            <a:r>
              <a:rPr lang="en-GB" sz="2000" smtClean="0"/>
              <a:t>     of Bubble Records, and sheltered home of their </a:t>
            </a:r>
          </a:p>
          <a:p>
            <a:pPr eaLnBrk="1" hangingPunct="1">
              <a:buFont typeface="Wingdings" pitchFamily="2" charset="2"/>
              <a:buNone/>
            </a:pPr>
            <a:r>
              <a:rPr lang="en-GB" sz="2000" smtClean="0"/>
              <a:t>     money-spinning pop-star FLAVOUR.</a:t>
            </a:r>
          </a:p>
          <a:p>
            <a:pPr eaLnBrk="1" hangingPunct="1">
              <a:buFont typeface="Wingdings" pitchFamily="2" charset="2"/>
              <a:buNone/>
            </a:pPr>
            <a:endParaRPr lang="en-GB" sz="2000" smtClean="0"/>
          </a:p>
          <a:p>
            <a:pPr eaLnBrk="1" hangingPunct="1"/>
            <a:r>
              <a:rPr lang="en-GB" sz="2000" smtClean="0"/>
              <a:t>MADAM MYRTLE'S HOOVEROID ACADEMY - an Alternative Finishing School, dedicated to turning out innocent young girls as middle-aged housewives. </a:t>
            </a:r>
          </a:p>
          <a:p>
            <a:pPr eaLnBrk="1" hangingPunct="1">
              <a:buFont typeface="Wingdings" pitchFamily="2" charset="2"/>
              <a:buNone/>
            </a:pPr>
            <a:endParaRPr lang="en-GB" sz="2000" smtClean="0"/>
          </a:p>
          <a:p>
            <a:pPr eaLnBrk="1" hangingPunct="1">
              <a:buFont typeface="Wingdings" pitchFamily="2" charset="2"/>
              <a:buNone/>
            </a:pPr>
            <a:endParaRPr lang="en-GB" sz="2000" smtClean="0"/>
          </a:p>
          <a:p>
            <a:pPr eaLnBrk="1" hangingPunct="1"/>
            <a:r>
              <a:rPr lang="en-GB" sz="2000" smtClean="0"/>
              <a:t>THE TEMPLE OF THE GRAND HIGH DOLBY where GURU MONEYGRUB GAGA  spiritual adviser to the stars, and millionaire holds court</a:t>
            </a:r>
          </a:p>
        </p:txBody>
      </p:sp>
      <p:pic>
        <p:nvPicPr>
          <p:cNvPr id="4" name="Picture 3" descr="Hooveroidcollege.jpg"/>
          <p:cNvPicPr>
            <a:picLocks noChangeAspect="1"/>
          </p:cNvPicPr>
          <p:nvPr/>
        </p:nvPicPr>
        <p:blipFill>
          <a:blip r:embed="rId2" cstate="print"/>
          <a:stretch>
            <a:fillRect/>
          </a:stretch>
        </p:blipFill>
        <p:spPr>
          <a:xfrm>
            <a:off x="6300192" y="3717032"/>
            <a:ext cx="2196112" cy="1036082"/>
          </a:xfrm>
          <a:prstGeom prst="rect">
            <a:avLst/>
          </a:prstGeom>
          <a:ln>
            <a:noFill/>
          </a:ln>
          <a:effectLst>
            <a:softEdge rad="112500"/>
          </a:effectLst>
        </p:spPr>
      </p:pic>
      <p:pic>
        <p:nvPicPr>
          <p:cNvPr id="5" name="Picture 4" descr="Temple.jpg"/>
          <p:cNvPicPr>
            <a:picLocks noChangeAspect="1"/>
          </p:cNvPicPr>
          <p:nvPr/>
        </p:nvPicPr>
        <p:blipFill>
          <a:blip r:embed="rId3" cstate="print"/>
          <a:stretch>
            <a:fillRect/>
          </a:stretch>
        </p:blipFill>
        <p:spPr>
          <a:xfrm>
            <a:off x="6732240" y="5589240"/>
            <a:ext cx="1083950" cy="983277"/>
          </a:xfrm>
          <a:prstGeom prst="rect">
            <a:avLst/>
          </a:prstGeom>
          <a:ln>
            <a:noFill/>
          </a:ln>
          <a:effectLst>
            <a:softEdge rad="112500"/>
          </a:effectLst>
        </p:spPr>
      </p:pic>
      <p:pic>
        <p:nvPicPr>
          <p:cNvPr id="6" name="Picture 5" descr="The Bubble.jpg"/>
          <p:cNvPicPr>
            <a:picLocks noChangeAspect="1"/>
          </p:cNvPicPr>
          <p:nvPr/>
        </p:nvPicPr>
        <p:blipFill>
          <a:blip r:embed="rId4" cstate="print"/>
          <a:stretch>
            <a:fillRect/>
          </a:stretch>
        </p:blipFill>
        <p:spPr>
          <a:xfrm>
            <a:off x="6444208" y="1556792"/>
            <a:ext cx="1982676" cy="12405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Contact INFORMATION</a:t>
            </a:r>
            <a:endParaRPr lang="en-GB" dirty="0"/>
          </a:p>
        </p:txBody>
      </p:sp>
      <p:sp>
        <p:nvSpPr>
          <p:cNvPr id="15363" name="Content Placeholder 2"/>
          <p:cNvSpPr>
            <a:spLocks noGrp="1"/>
          </p:cNvSpPr>
          <p:nvPr>
            <p:ph sz="quarter" idx="1"/>
          </p:nvPr>
        </p:nvSpPr>
        <p:spPr>
          <a:xfrm>
            <a:off x="457200" y="1600200"/>
            <a:ext cx="7467600" cy="4873625"/>
          </a:xfrm>
        </p:spPr>
        <p:txBody>
          <a:bodyPr/>
          <a:lstStyle/>
          <a:p>
            <a:pPr eaLnBrk="1" hangingPunct="1"/>
            <a:r>
              <a:rPr lang="en-GB" dirty="0" smtClean="0"/>
              <a:t>Peter Spence </a:t>
            </a:r>
          </a:p>
          <a:p>
            <a:pPr eaLnBrk="1" hangingPunct="1"/>
            <a:r>
              <a:rPr lang="en-GB" dirty="0" smtClean="0"/>
              <a:t>Email: </a:t>
            </a:r>
            <a:r>
              <a:rPr lang="en-GB" dirty="0" smtClean="0">
                <a:hlinkClick r:id="rId2"/>
              </a:rPr>
              <a:t>spencepdr@hotmail.com</a:t>
            </a:r>
            <a:endParaRPr lang="en-GB" dirty="0" smtClean="0"/>
          </a:p>
          <a:p>
            <a:pPr eaLnBrk="1" hangingPunct="1"/>
            <a:r>
              <a:rPr lang="en-GB" dirty="0" smtClean="0"/>
              <a:t>Mobile: 07775744520</a:t>
            </a:r>
          </a:p>
          <a:p>
            <a:pPr eaLnBrk="1" hangingPunct="1"/>
            <a:r>
              <a:rPr lang="en-GB" dirty="0" smtClean="0"/>
              <a:t>Address: 10 a </a:t>
            </a:r>
            <a:r>
              <a:rPr lang="en-GB" dirty="0" err="1" smtClean="0"/>
              <a:t>Cliftonville</a:t>
            </a:r>
            <a:r>
              <a:rPr lang="en-GB" dirty="0" smtClean="0"/>
              <a:t>, Dorking, Surrey RH4 2JG</a:t>
            </a:r>
          </a:p>
          <a:p>
            <a:pPr eaLnBrk="1" hangingPunct="1">
              <a:buFont typeface="Wingdings" pitchFamily="2" charset="2"/>
              <a:buNone/>
            </a:pPr>
            <a:endParaRPr lang="en-GB" dirty="0" smtClean="0"/>
          </a:p>
          <a:p>
            <a:pPr eaLnBrk="1" hangingPunct="1">
              <a:buFont typeface="Wingdings" pitchFamily="2" charset="2"/>
              <a:buNone/>
            </a:pPr>
            <a:r>
              <a:rPr lang="en-GB" dirty="0" smtClean="0"/>
              <a:t>Author’s Representative: Juliet Grant</a:t>
            </a:r>
          </a:p>
          <a:p>
            <a:pPr eaLnBrk="1" hangingPunct="1">
              <a:buFont typeface="Wingdings" pitchFamily="2" charset="2"/>
              <a:buNone/>
            </a:pPr>
            <a:r>
              <a:rPr lang="en-GB" dirty="0" smtClean="0"/>
              <a:t>Email: </a:t>
            </a:r>
            <a:r>
              <a:rPr lang="en-GB" dirty="0" smtClean="0">
                <a:hlinkClick r:id="rId3"/>
              </a:rPr>
              <a:t>julietgrant@btinternet.com</a:t>
            </a:r>
            <a:endParaRPr lang="en-GB" dirty="0" smtClean="0"/>
          </a:p>
          <a:p>
            <a:pPr eaLnBrk="1" hangingPunct="1">
              <a:buFont typeface="Wingdings" pitchFamily="2" charset="2"/>
              <a:buNone/>
            </a:pPr>
            <a:r>
              <a:rPr lang="en-GB" dirty="0" smtClean="0"/>
              <a:t>Phone: 01306 743191</a:t>
            </a:r>
          </a:p>
          <a:p>
            <a:pPr eaLnBrk="1" hangingPunct="1">
              <a:buFont typeface="Wingdings" pitchFamily="2" charset="2"/>
              <a:buNone/>
            </a:pPr>
            <a:r>
              <a:rPr lang="en-GB" dirty="0" smtClean="0"/>
              <a:t>Mobile: 07879471622</a:t>
            </a:r>
          </a:p>
          <a:p>
            <a:pPr eaLnBrk="1" hangingPunct="1">
              <a:buFont typeface="Wingdings" pitchFamily="2" charset="2"/>
              <a:buNone/>
            </a:pPr>
            <a:endParaRPr lang="en-GB"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Oriel</Template>
  <TotalTime>4872</TotalTime>
  <Words>614</Words>
  <Application>Microsoft Office PowerPoint</Application>
  <PresentationFormat>On-screen Show (4:3)</PresentationFormat>
  <Paragraphs>94</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Slide 1</vt:lpstr>
      <vt:lpstr>SYNOPSIS </vt:lpstr>
      <vt:lpstr> SYNOPSIS cont.</vt:lpstr>
      <vt:lpstr>MAIN CAST OF CHARACTERS</vt:lpstr>
      <vt:lpstr>CHORUS Parts</vt:lpstr>
      <vt:lpstr>SONGS</vt:lpstr>
      <vt:lpstr>Audio: A Woman’s Place </vt:lpstr>
      <vt:lpstr>SCENES</vt:lpstr>
      <vt:lpstr>Contact INFORMATION</vt:lpstr>
      <vt:lpstr>Production History</vt:lpstr>
      <vt:lpstr>ABOUT THE SCRIPT WRITER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BUBBLEGUM</dc:title>
  <dc:creator>Juliet</dc:creator>
  <cp:lastModifiedBy>Juliet</cp:lastModifiedBy>
  <cp:revision>10</cp:revision>
  <dcterms:created xsi:type="dcterms:W3CDTF">2013-11-13T10:11:33Z</dcterms:created>
  <dcterms:modified xsi:type="dcterms:W3CDTF">2014-01-28T09:33:45Z</dcterms:modified>
</cp:coreProperties>
</file>